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1" r:id="rId1"/>
  </p:sldMasterIdLst>
  <p:sldIdLst>
    <p:sldId id="256" r:id="rId2"/>
    <p:sldId id="265" r:id="rId3"/>
    <p:sldId id="258" r:id="rId4"/>
    <p:sldId id="259" r:id="rId5"/>
    <p:sldId id="266" r:id="rId6"/>
    <p:sldId id="268" r:id="rId7"/>
    <p:sldId id="267" r:id="rId8"/>
    <p:sldId id="263" r:id="rId9"/>
    <p:sldId id="264"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2"/>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9D732-E8EA-4BB6-AF4F-C4F684279A60}" type="doc">
      <dgm:prSet loTypeId="urn:microsoft.com/office/officeart/2008/layout/LinedList" loCatId="list" qsTypeId="urn:microsoft.com/office/officeart/2005/8/quickstyle/simple5" qsCatId="simple" csTypeId="urn:microsoft.com/office/officeart/2005/8/colors/colorful5" csCatId="colorful" phldr="1"/>
      <dgm:spPr/>
      <dgm:t>
        <a:bodyPr/>
        <a:lstStyle/>
        <a:p>
          <a:endParaRPr lang="en-US"/>
        </a:p>
      </dgm:t>
    </dgm:pt>
    <dgm:pt modelId="{FC383862-817D-495E-A362-FD5D41F1CC8F}">
      <dgm:prSet/>
      <dgm:spPr/>
      <dgm:t>
        <a:bodyPr/>
        <a:lstStyle/>
        <a:p>
          <a:r>
            <a:rPr lang="en-US" baseline="0" dirty="0"/>
            <a:t>General Topic..........................................................................................................Slide 3</a:t>
          </a:r>
          <a:endParaRPr lang="en-US" dirty="0"/>
        </a:p>
      </dgm:t>
    </dgm:pt>
    <dgm:pt modelId="{28C5D7E3-4B57-4E9B-91AD-4DB6B877ACAE}" type="parTrans" cxnId="{C8C154B2-969B-4A90-AA2D-C15570D2B65B}">
      <dgm:prSet/>
      <dgm:spPr/>
      <dgm:t>
        <a:bodyPr/>
        <a:lstStyle/>
        <a:p>
          <a:endParaRPr lang="en-US"/>
        </a:p>
      </dgm:t>
    </dgm:pt>
    <dgm:pt modelId="{E4A7FC72-AA59-4197-92C5-7548691CCCB4}" type="sibTrans" cxnId="{C8C154B2-969B-4A90-AA2D-C15570D2B65B}">
      <dgm:prSet/>
      <dgm:spPr/>
      <dgm:t>
        <a:bodyPr/>
        <a:lstStyle/>
        <a:p>
          <a:endParaRPr lang="en-US"/>
        </a:p>
      </dgm:t>
    </dgm:pt>
    <dgm:pt modelId="{D38440DB-797E-43C7-BB02-5C45B048412F}">
      <dgm:prSet/>
      <dgm:spPr/>
      <dgm:t>
        <a:bodyPr/>
        <a:lstStyle/>
        <a:p>
          <a:r>
            <a:rPr lang="en-US" baseline="0" dirty="0"/>
            <a:t>Literature Review....................................................................................................Slide 4</a:t>
          </a:r>
          <a:endParaRPr lang="en-US" dirty="0"/>
        </a:p>
      </dgm:t>
    </dgm:pt>
    <dgm:pt modelId="{05A8F7B3-CB73-43AF-9110-70702FB2019F}" type="parTrans" cxnId="{8D676B65-D635-4A34-9EC6-25FE9092526A}">
      <dgm:prSet/>
      <dgm:spPr/>
      <dgm:t>
        <a:bodyPr/>
        <a:lstStyle/>
        <a:p>
          <a:endParaRPr lang="en-US"/>
        </a:p>
      </dgm:t>
    </dgm:pt>
    <dgm:pt modelId="{A5EF8D40-9103-471E-9DD7-BF04D2D9DACC}" type="sibTrans" cxnId="{8D676B65-D635-4A34-9EC6-25FE9092526A}">
      <dgm:prSet/>
      <dgm:spPr/>
      <dgm:t>
        <a:bodyPr/>
        <a:lstStyle/>
        <a:p>
          <a:endParaRPr lang="en-US"/>
        </a:p>
      </dgm:t>
    </dgm:pt>
    <dgm:pt modelId="{FE70C494-D6E1-4BFC-9CA5-E67794C4D400}">
      <dgm:prSet/>
      <dgm:spPr/>
      <dgm:t>
        <a:bodyPr/>
        <a:lstStyle/>
        <a:p>
          <a:r>
            <a:rPr lang="en-US" baseline="0" dirty="0"/>
            <a:t>Theory......................................................................................................................Slide 5</a:t>
          </a:r>
          <a:endParaRPr lang="en-US" dirty="0"/>
        </a:p>
      </dgm:t>
    </dgm:pt>
    <dgm:pt modelId="{70613340-4299-47F8-B7F9-3E57DF572138}" type="parTrans" cxnId="{367FC0F2-8B04-4D94-AE47-4FB1B8323833}">
      <dgm:prSet/>
      <dgm:spPr/>
      <dgm:t>
        <a:bodyPr/>
        <a:lstStyle/>
        <a:p>
          <a:endParaRPr lang="en-US"/>
        </a:p>
      </dgm:t>
    </dgm:pt>
    <dgm:pt modelId="{8D5B95DF-FA28-4A53-BBAF-6BB6C7501D8D}" type="sibTrans" cxnId="{367FC0F2-8B04-4D94-AE47-4FB1B8323833}">
      <dgm:prSet/>
      <dgm:spPr/>
      <dgm:t>
        <a:bodyPr/>
        <a:lstStyle/>
        <a:p>
          <a:endParaRPr lang="en-US"/>
        </a:p>
      </dgm:t>
    </dgm:pt>
    <dgm:pt modelId="{609E8BB9-87DC-41C0-A163-D92D661245EE}">
      <dgm:prSet/>
      <dgm:spPr/>
      <dgm:t>
        <a:bodyPr/>
        <a:lstStyle/>
        <a:p>
          <a:r>
            <a:rPr lang="en-US" baseline="0" dirty="0"/>
            <a:t>Research Methods &amp; Design.................................................................................Slide 6</a:t>
          </a:r>
          <a:endParaRPr lang="en-US" dirty="0"/>
        </a:p>
      </dgm:t>
    </dgm:pt>
    <dgm:pt modelId="{F7CB18DC-8BC7-4792-ADF5-8AE2FB3B3EBD}" type="parTrans" cxnId="{C31A4003-26C4-4444-B165-3B0EBC3B3C05}">
      <dgm:prSet/>
      <dgm:spPr/>
      <dgm:t>
        <a:bodyPr/>
        <a:lstStyle/>
        <a:p>
          <a:endParaRPr lang="en-US"/>
        </a:p>
      </dgm:t>
    </dgm:pt>
    <dgm:pt modelId="{A014B181-6DE0-400D-835F-FE99FC9FB53C}" type="sibTrans" cxnId="{C31A4003-26C4-4444-B165-3B0EBC3B3C05}">
      <dgm:prSet/>
      <dgm:spPr/>
      <dgm:t>
        <a:bodyPr/>
        <a:lstStyle/>
        <a:p>
          <a:endParaRPr lang="en-US"/>
        </a:p>
      </dgm:t>
    </dgm:pt>
    <dgm:pt modelId="{F1196705-4711-463B-839D-78E9AADBAEDE}">
      <dgm:prSet/>
      <dgm:spPr/>
      <dgm:t>
        <a:bodyPr/>
        <a:lstStyle/>
        <a:p>
          <a:r>
            <a:rPr lang="en-US" baseline="0" dirty="0"/>
            <a:t>Case Study...............................................................................................................Slide 7</a:t>
          </a:r>
          <a:endParaRPr lang="en-US" dirty="0"/>
        </a:p>
      </dgm:t>
    </dgm:pt>
    <dgm:pt modelId="{3EB69B99-13C3-405C-BD70-AD6B0DAA3A53}" type="parTrans" cxnId="{CDA095D5-B054-4961-9B67-8016EC835D99}">
      <dgm:prSet/>
      <dgm:spPr/>
      <dgm:t>
        <a:bodyPr/>
        <a:lstStyle/>
        <a:p>
          <a:endParaRPr lang="en-US"/>
        </a:p>
      </dgm:t>
    </dgm:pt>
    <dgm:pt modelId="{731EBBFB-F32E-4967-AAE3-C7CDD72ACF0E}" type="sibTrans" cxnId="{CDA095D5-B054-4961-9B67-8016EC835D99}">
      <dgm:prSet/>
      <dgm:spPr/>
      <dgm:t>
        <a:bodyPr/>
        <a:lstStyle/>
        <a:p>
          <a:endParaRPr lang="en-US"/>
        </a:p>
      </dgm:t>
    </dgm:pt>
    <dgm:pt modelId="{9D8890A9-D1AA-4DF2-9E97-42DA5AF906F5}">
      <dgm:prSet/>
      <dgm:spPr/>
      <dgm:t>
        <a:bodyPr/>
        <a:lstStyle/>
        <a:p>
          <a:r>
            <a:rPr lang="en-US" baseline="0" dirty="0"/>
            <a:t>Conclusion...............................................................................................................Slide 9</a:t>
          </a:r>
          <a:endParaRPr lang="en-US" dirty="0"/>
        </a:p>
      </dgm:t>
    </dgm:pt>
    <dgm:pt modelId="{E5AD8744-1229-40F9-9697-491F2D8AE387}" type="parTrans" cxnId="{DDD5CE66-5DA3-4E07-B16C-FB61C2775D23}">
      <dgm:prSet/>
      <dgm:spPr/>
      <dgm:t>
        <a:bodyPr/>
        <a:lstStyle/>
        <a:p>
          <a:endParaRPr lang="en-US"/>
        </a:p>
      </dgm:t>
    </dgm:pt>
    <dgm:pt modelId="{CD49DE75-DC0E-4AFE-8A02-561F8BF3EB4A}" type="sibTrans" cxnId="{DDD5CE66-5DA3-4E07-B16C-FB61C2775D23}">
      <dgm:prSet/>
      <dgm:spPr/>
      <dgm:t>
        <a:bodyPr/>
        <a:lstStyle/>
        <a:p>
          <a:endParaRPr lang="en-US"/>
        </a:p>
      </dgm:t>
    </dgm:pt>
    <dgm:pt modelId="{889438F4-6FEA-4518-B498-2CB93374DC8B}">
      <dgm:prSet/>
      <dgm:spPr/>
      <dgm:t>
        <a:bodyPr/>
        <a:lstStyle/>
        <a:p>
          <a:r>
            <a:rPr lang="en-US" baseline="0" dirty="0"/>
            <a:t>Analysis....................................................................................................................Slide 8</a:t>
          </a:r>
          <a:endParaRPr lang="en-US" dirty="0"/>
        </a:p>
      </dgm:t>
    </dgm:pt>
    <dgm:pt modelId="{D3452448-913F-4F0D-9942-BA76D9242377}" type="sibTrans" cxnId="{400B1675-C5BD-4813-965F-1CC112B51485}">
      <dgm:prSet/>
      <dgm:spPr/>
      <dgm:t>
        <a:bodyPr/>
        <a:lstStyle/>
        <a:p>
          <a:endParaRPr lang="en-US"/>
        </a:p>
      </dgm:t>
    </dgm:pt>
    <dgm:pt modelId="{CB0C4A8D-E167-4B9B-9134-8E176FDAE136}" type="parTrans" cxnId="{400B1675-C5BD-4813-965F-1CC112B51485}">
      <dgm:prSet/>
      <dgm:spPr/>
      <dgm:t>
        <a:bodyPr/>
        <a:lstStyle/>
        <a:p>
          <a:endParaRPr lang="en-US"/>
        </a:p>
      </dgm:t>
    </dgm:pt>
    <dgm:pt modelId="{57FA3E0A-5AA7-B047-AD07-78A536EA7504}">
      <dgm:prSet/>
      <dgm:spPr/>
      <dgm:t>
        <a:bodyPr/>
        <a:lstStyle/>
        <a:p>
          <a:r>
            <a:rPr lang="en-US" baseline="0" dirty="0"/>
            <a:t>References............................................................................................................Slide 10                                   </a:t>
          </a:r>
          <a:endParaRPr lang="en-US" dirty="0"/>
        </a:p>
      </dgm:t>
    </dgm:pt>
    <dgm:pt modelId="{C8E69546-15CD-4D4C-9520-1E693B58D4FD}" type="parTrans" cxnId="{C9039C1B-6186-324B-985C-2C45767C820C}">
      <dgm:prSet/>
      <dgm:spPr/>
      <dgm:t>
        <a:bodyPr/>
        <a:lstStyle/>
        <a:p>
          <a:endParaRPr lang="en-US"/>
        </a:p>
      </dgm:t>
    </dgm:pt>
    <dgm:pt modelId="{F7DB7B77-93E4-DB43-8C25-A83C35CDD1D8}" type="sibTrans" cxnId="{C9039C1B-6186-324B-985C-2C45767C820C}">
      <dgm:prSet/>
      <dgm:spPr/>
      <dgm:t>
        <a:bodyPr/>
        <a:lstStyle/>
        <a:p>
          <a:endParaRPr lang="en-US"/>
        </a:p>
      </dgm:t>
    </dgm:pt>
    <dgm:pt modelId="{A69BE1A5-0F1E-B546-9DE7-EDD056A83900}" type="pres">
      <dgm:prSet presAssocID="{A0F9D732-E8EA-4BB6-AF4F-C4F684279A60}" presName="vert0" presStyleCnt="0">
        <dgm:presLayoutVars>
          <dgm:dir/>
          <dgm:animOne val="branch"/>
          <dgm:animLvl val="lvl"/>
        </dgm:presLayoutVars>
      </dgm:prSet>
      <dgm:spPr/>
    </dgm:pt>
    <dgm:pt modelId="{D0C13659-BAF0-C940-A95B-BAEF514E7066}" type="pres">
      <dgm:prSet presAssocID="{FC383862-817D-495E-A362-FD5D41F1CC8F}" presName="thickLine" presStyleLbl="alignNode1" presStyleIdx="0" presStyleCnt="8"/>
      <dgm:spPr/>
    </dgm:pt>
    <dgm:pt modelId="{08F97533-CE0F-B947-BB96-3CBAA768EF21}" type="pres">
      <dgm:prSet presAssocID="{FC383862-817D-495E-A362-FD5D41F1CC8F}" presName="horz1" presStyleCnt="0"/>
      <dgm:spPr/>
    </dgm:pt>
    <dgm:pt modelId="{C9A1596F-8F0A-4B44-945A-E0A883235240}" type="pres">
      <dgm:prSet presAssocID="{FC383862-817D-495E-A362-FD5D41F1CC8F}" presName="tx1" presStyleLbl="revTx" presStyleIdx="0" presStyleCnt="8"/>
      <dgm:spPr/>
    </dgm:pt>
    <dgm:pt modelId="{787DE053-A03E-BB44-BCD0-020FEA09F66C}" type="pres">
      <dgm:prSet presAssocID="{FC383862-817D-495E-A362-FD5D41F1CC8F}" presName="vert1" presStyleCnt="0"/>
      <dgm:spPr/>
    </dgm:pt>
    <dgm:pt modelId="{E1709054-4C78-5744-8432-C324DD7FE245}" type="pres">
      <dgm:prSet presAssocID="{D38440DB-797E-43C7-BB02-5C45B048412F}" presName="thickLine" presStyleLbl="alignNode1" presStyleIdx="1" presStyleCnt="8"/>
      <dgm:spPr/>
    </dgm:pt>
    <dgm:pt modelId="{B02E599D-F57A-9149-ADDA-E6680E2B443B}" type="pres">
      <dgm:prSet presAssocID="{D38440DB-797E-43C7-BB02-5C45B048412F}" presName="horz1" presStyleCnt="0"/>
      <dgm:spPr/>
    </dgm:pt>
    <dgm:pt modelId="{B60297AB-DF23-1C41-B52A-1AF621891B1B}" type="pres">
      <dgm:prSet presAssocID="{D38440DB-797E-43C7-BB02-5C45B048412F}" presName="tx1" presStyleLbl="revTx" presStyleIdx="1" presStyleCnt="8"/>
      <dgm:spPr/>
    </dgm:pt>
    <dgm:pt modelId="{0F444E67-0880-644B-8362-B969F3BEB94A}" type="pres">
      <dgm:prSet presAssocID="{D38440DB-797E-43C7-BB02-5C45B048412F}" presName="vert1" presStyleCnt="0"/>
      <dgm:spPr/>
    </dgm:pt>
    <dgm:pt modelId="{5881A200-E143-AA47-84D2-4CAF9C52B0E0}" type="pres">
      <dgm:prSet presAssocID="{FE70C494-D6E1-4BFC-9CA5-E67794C4D400}" presName="thickLine" presStyleLbl="alignNode1" presStyleIdx="2" presStyleCnt="8"/>
      <dgm:spPr/>
    </dgm:pt>
    <dgm:pt modelId="{CC288C6C-2783-504E-B777-937BE84206FE}" type="pres">
      <dgm:prSet presAssocID="{FE70C494-D6E1-4BFC-9CA5-E67794C4D400}" presName="horz1" presStyleCnt="0"/>
      <dgm:spPr/>
    </dgm:pt>
    <dgm:pt modelId="{AEF50886-C554-544A-826A-F1A73D6E52CF}" type="pres">
      <dgm:prSet presAssocID="{FE70C494-D6E1-4BFC-9CA5-E67794C4D400}" presName="tx1" presStyleLbl="revTx" presStyleIdx="2" presStyleCnt="8"/>
      <dgm:spPr/>
    </dgm:pt>
    <dgm:pt modelId="{D8056794-257D-A942-9937-88F8B1CEC2A3}" type="pres">
      <dgm:prSet presAssocID="{FE70C494-D6E1-4BFC-9CA5-E67794C4D400}" presName="vert1" presStyleCnt="0"/>
      <dgm:spPr/>
    </dgm:pt>
    <dgm:pt modelId="{7AB0D19A-683F-C644-9161-D0C9105650EF}" type="pres">
      <dgm:prSet presAssocID="{609E8BB9-87DC-41C0-A163-D92D661245EE}" presName="thickLine" presStyleLbl="alignNode1" presStyleIdx="3" presStyleCnt="8"/>
      <dgm:spPr/>
    </dgm:pt>
    <dgm:pt modelId="{E08463B5-16C3-E44B-AB29-F31BC927E1CB}" type="pres">
      <dgm:prSet presAssocID="{609E8BB9-87DC-41C0-A163-D92D661245EE}" presName="horz1" presStyleCnt="0"/>
      <dgm:spPr/>
    </dgm:pt>
    <dgm:pt modelId="{1BF56DB4-C6EB-254E-A09B-DDE33F2AAA8D}" type="pres">
      <dgm:prSet presAssocID="{609E8BB9-87DC-41C0-A163-D92D661245EE}" presName="tx1" presStyleLbl="revTx" presStyleIdx="3" presStyleCnt="8"/>
      <dgm:spPr/>
    </dgm:pt>
    <dgm:pt modelId="{181B7498-870A-8A46-8BBB-435B17D0C3C4}" type="pres">
      <dgm:prSet presAssocID="{609E8BB9-87DC-41C0-A163-D92D661245EE}" presName="vert1" presStyleCnt="0"/>
      <dgm:spPr/>
    </dgm:pt>
    <dgm:pt modelId="{80DD6F03-8A92-1342-BF40-699F3D464A22}" type="pres">
      <dgm:prSet presAssocID="{F1196705-4711-463B-839D-78E9AADBAEDE}" presName="thickLine" presStyleLbl="alignNode1" presStyleIdx="4" presStyleCnt="8"/>
      <dgm:spPr/>
    </dgm:pt>
    <dgm:pt modelId="{20C91130-5F9F-6C4A-84B9-E6FBB64E2F87}" type="pres">
      <dgm:prSet presAssocID="{F1196705-4711-463B-839D-78E9AADBAEDE}" presName="horz1" presStyleCnt="0"/>
      <dgm:spPr/>
    </dgm:pt>
    <dgm:pt modelId="{85E95DE7-1D2F-0C43-B35E-5016353DD7F1}" type="pres">
      <dgm:prSet presAssocID="{F1196705-4711-463B-839D-78E9AADBAEDE}" presName="tx1" presStyleLbl="revTx" presStyleIdx="4" presStyleCnt="8"/>
      <dgm:spPr/>
    </dgm:pt>
    <dgm:pt modelId="{C6D29E53-0FB8-5D47-BB1D-99D095EEFBA9}" type="pres">
      <dgm:prSet presAssocID="{F1196705-4711-463B-839D-78E9AADBAEDE}" presName="vert1" presStyleCnt="0"/>
      <dgm:spPr/>
    </dgm:pt>
    <dgm:pt modelId="{99C4B4C6-FFD0-D946-A269-8292F05E6866}" type="pres">
      <dgm:prSet presAssocID="{889438F4-6FEA-4518-B498-2CB93374DC8B}" presName="thickLine" presStyleLbl="alignNode1" presStyleIdx="5" presStyleCnt="8"/>
      <dgm:spPr/>
    </dgm:pt>
    <dgm:pt modelId="{F463DF28-0DBA-C34F-8553-236157164685}" type="pres">
      <dgm:prSet presAssocID="{889438F4-6FEA-4518-B498-2CB93374DC8B}" presName="horz1" presStyleCnt="0"/>
      <dgm:spPr/>
    </dgm:pt>
    <dgm:pt modelId="{1AA88C7F-7FF5-5948-9A96-4863AFE4F1B7}" type="pres">
      <dgm:prSet presAssocID="{889438F4-6FEA-4518-B498-2CB93374DC8B}" presName="tx1" presStyleLbl="revTx" presStyleIdx="5" presStyleCnt="8"/>
      <dgm:spPr/>
    </dgm:pt>
    <dgm:pt modelId="{71D4520F-1AFA-454F-83BF-5F66ED7B4F2D}" type="pres">
      <dgm:prSet presAssocID="{889438F4-6FEA-4518-B498-2CB93374DC8B}" presName="vert1" presStyleCnt="0"/>
      <dgm:spPr/>
    </dgm:pt>
    <dgm:pt modelId="{2BD34D68-0DF9-CB49-A4EA-3DA2C558CCF7}" type="pres">
      <dgm:prSet presAssocID="{9D8890A9-D1AA-4DF2-9E97-42DA5AF906F5}" presName="thickLine" presStyleLbl="alignNode1" presStyleIdx="6" presStyleCnt="8"/>
      <dgm:spPr/>
    </dgm:pt>
    <dgm:pt modelId="{DDE1015E-7F34-C14A-A50E-63640D43F94E}" type="pres">
      <dgm:prSet presAssocID="{9D8890A9-D1AA-4DF2-9E97-42DA5AF906F5}" presName="horz1" presStyleCnt="0"/>
      <dgm:spPr/>
    </dgm:pt>
    <dgm:pt modelId="{C4290E08-98D5-3344-9ABF-8B4AFB1C7147}" type="pres">
      <dgm:prSet presAssocID="{9D8890A9-D1AA-4DF2-9E97-42DA5AF906F5}" presName="tx1" presStyleLbl="revTx" presStyleIdx="6" presStyleCnt="8"/>
      <dgm:spPr/>
    </dgm:pt>
    <dgm:pt modelId="{15593F41-AF86-F64A-A77A-4BC6BD60D42D}" type="pres">
      <dgm:prSet presAssocID="{9D8890A9-D1AA-4DF2-9E97-42DA5AF906F5}" presName="vert1" presStyleCnt="0"/>
      <dgm:spPr/>
    </dgm:pt>
    <dgm:pt modelId="{6B2B2C63-9D9E-4A47-8B3D-FE6C27B0C17E}" type="pres">
      <dgm:prSet presAssocID="{57FA3E0A-5AA7-B047-AD07-78A536EA7504}" presName="thickLine" presStyleLbl="alignNode1" presStyleIdx="7" presStyleCnt="8"/>
      <dgm:spPr/>
    </dgm:pt>
    <dgm:pt modelId="{9D964B15-3416-324E-B7D5-B9E26C296708}" type="pres">
      <dgm:prSet presAssocID="{57FA3E0A-5AA7-B047-AD07-78A536EA7504}" presName="horz1" presStyleCnt="0"/>
      <dgm:spPr/>
    </dgm:pt>
    <dgm:pt modelId="{626F0E6E-D130-AD45-822A-E8A687B0A34D}" type="pres">
      <dgm:prSet presAssocID="{57FA3E0A-5AA7-B047-AD07-78A536EA7504}" presName="tx1" presStyleLbl="revTx" presStyleIdx="7" presStyleCnt="8"/>
      <dgm:spPr/>
    </dgm:pt>
    <dgm:pt modelId="{794F328B-6305-2E4A-824B-B68CE4748F47}" type="pres">
      <dgm:prSet presAssocID="{57FA3E0A-5AA7-B047-AD07-78A536EA7504}" presName="vert1" presStyleCnt="0"/>
      <dgm:spPr/>
    </dgm:pt>
  </dgm:ptLst>
  <dgm:cxnLst>
    <dgm:cxn modelId="{C31A4003-26C4-4444-B165-3B0EBC3B3C05}" srcId="{A0F9D732-E8EA-4BB6-AF4F-C4F684279A60}" destId="{609E8BB9-87DC-41C0-A163-D92D661245EE}" srcOrd="3" destOrd="0" parTransId="{F7CB18DC-8BC7-4792-ADF5-8AE2FB3B3EBD}" sibTransId="{A014B181-6DE0-400D-835F-FE99FC9FB53C}"/>
    <dgm:cxn modelId="{C9039C1B-6186-324B-985C-2C45767C820C}" srcId="{A0F9D732-E8EA-4BB6-AF4F-C4F684279A60}" destId="{57FA3E0A-5AA7-B047-AD07-78A536EA7504}" srcOrd="7" destOrd="0" parTransId="{C8E69546-15CD-4D4C-9520-1E693B58D4FD}" sibTransId="{F7DB7B77-93E4-DB43-8C25-A83C35CDD1D8}"/>
    <dgm:cxn modelId="{2E9ED21F-503B-9243-8439-F5645EF67F9A}" type="presOf" srcId="{9D8890A9-D1AA-4DF2-9E97-42DA5AF906F5}" destId="{C4290E08-98D5-3344-9ABF-8B4AFB1C7147}" srcOrd="0" destOrd="0" presId="urn:microsoft.com/office/officeart/2008/layout/LinedList"/>
    <dgm:cxn modelId="{40064E25-2F2D-7A44-86D8-564A2B17F9A5}" type="presOf" srcId="{609E8BB9-87DC-41C0-A163-D92D661245EE}" destId="{1BF56DB4-C6EB-254E-A09B-DDE33F2AAA8D}" srcOrd="0" destOrd="0" presId="urn:microsoft.com/office/officeart/2008/layout/LinedList"/>
    <dgm:cxn modelId="{A62C4F45-92D9-8E40-824D-BB00FDE82502}" type="presOf" srcId="{889438F4-6FEA-4518-B498-2CB93374DC8B}" destId="{1AA88C7F-7FF5-5948-9A96-4863AFE4F1B7}" srcOrd="0" destOrd="0" presId="urn:microsoft.com/office/officeart/2008/layout/LinedList"/>
    <dgm:cxn modelId="{8D676B65-D635-4A34-9EC6-25FE9092526A}" srcId="{A0F9D732-E8EA-4BB6-AF4F-C4F684279A60}" destId="{D38440DB-797E-43C7-BB02-5C45B048412F}" srcOrd="1" destOrd="0" parTransId="{05A8F7B3-CB73-43AF-9110-70702FB2019F}" sibTransId="{A5EF8D40-9103-471E-9DD7-BF04D2D9DACC}"/>
    <dgm:cxn modelId="{DDD5CE66-5DA3-4E07-B16C-FB61C2775D23}" srcId="{A0F9D732-E8EA-4BB6-AF4F-C4F684279A60}" destId="{9D8890A9-D1AA-4DF2-9E97-42DA5AF906F5}" srcOrd="6" destOrd="0" parTransId="{E5AD8744-1229-40F9-9697-491F2D8AE387}" sibTransId="{CD49DE75-DC0E-4AFE-8A02-561F8BF3EB4A}"/>
    <dgm:cxn modelId="{400B1675-C5BD-4813-965F-1CC112B51485}" srcId="{A0F9D732-E8EA-4BB6-AF4F-C4F684279A60}" destId="{889438F4-6FEA-4518-B498-2CB93374DC8B}" srcOrd="5" destOrd="0" parTransId="{CB0C4A8D-E167-4B9B-9134-8E176FDAE136}" sibTransId="{D3452448-913F-4F0D-9942-BA76D9242377}"/>
    <dgm:cxn modelId="{924B0289-9EF4-3D47-8D79-DD36279D45A5}" type="presOf" srcId="{F1196705-4711-463B-839D-78E9AADBAEDE}" destId="{85E95DE7-1D2F-0C43-B35E-5016353DD7F1}" srcOrd="0" destOrd="0" presId="urn:microsoft.com/office/officeart/2008/layout/LinedList"/>
    <dgm:cxn modelId="{E159209E-4A32-B74B-AF6A-AEFE472B7B73}" type="presOf" srcId="{A0F9D732-E8EA-4BB6-AF4F-C4F684279A60}" destId="{A69BE1A5-0F1E-B546-9DE7-EDD056A83900}" srcOrd="0" destOrd="0" presId="urn:microsoft.com/office/officeart/2008/layout/LinedList"/>
    <dgm:cxn modelId="{C8C154B2-969B-4A90-AA2D-C15570D2B65B}" srcId="{A0F9D732-E8EA-4BB6-AF4F-C4F684279A60}" destId="{FC383862-817D-495E-A362-FD5D41F1CC8F}" srcOrd="0" destOrd="0" parTransId="{28C5D7E3-4B57-4E9B-91AD-4DB6B877ACAE}" sibTransId="{E4A7FC72-AA59-4197-92C5-7548691CCCB4}"/>
    <dgm:cxn modelId="{0D3F9FCE-378C-9F44-B448-3E9F9751AFAE}" type="presOf" srcId="{57FA3E0A-5AA7-B047-AD07-78A536EA7504}" destId="{626F0E6E-D130-AD45-822A-E8A687B0A34D}" srcOrd="0" destOrd="0" presId="urn:microsoft.com/office/officeart/2008/layout/LinedList"/>
    <dgm:cxn modelId="{CDA095D5-B054-4961-9B67-8016EC835D99}" srcId="{A0F9D732-E8EA-4BB6-AF4F-C4F684279A60}" destId="{F1196705-4711-463B-839D-78E9AADBAEDE}" srcOrd="4" destOrd="0" parTransId="{3EB69B99-13C3-405C-BD70-AD6B0DAA3A53}" sibTransId="{731EBBFB-F32E-4967-AAE3-C7CDD72ACF0E}"/>
    <dgm:cxn modelId="{BDBB8DDC-B2CA-F44B-8801-10A5B9340F0D}" type="presOf" srcId="{FC383862-817D-495E-A362-FD5D41F1CC8F}" destId="{C9A1596F-8F0A-4B44-945A-E0A883235240}" srcOrd="0" destOrd="0" presId="urn:microsoft.com/office/officeart/2008/layout/LinedList"/>
    <dgm:cxn modelId="{D87A6EF1-07FE-5D49-A696-D5DDA4D3A890}" type="presOf" srcId="{FE70C494-D6E1-4BFC-9CA5-E67794C4D400}" destId="{AEF50886-C554-544A-826A-F1A73D6E52CF}" srcOrd="0" destOrd="0" presId="urn:microsoft.com/office/officeart/2008/layout/LinedList"/>
    <dgm:cxn modelId="{367FC0F2-8B04-4D94-AE47-4FB1B8323833}" srcId="{A0F9D732-E8EA-4BB6-AF4F-C4F684279A60}" destId="{FE70C494-D6E1-4BFC-9CA5-E67794C4D400}" srcOrd="2" destOrd="0" parTransId="{70613340-4299-47F8-B7F9-3E57DF572138}" sibTransId="{8D5B95DF-FA28-4A53-BBAF-6BB6C7501D8D}"/>
    <dgm:cxn modelId="{6CB010F7-38A2-2847-A04E-06D9294A78F4}" type="presOf" srcId="{D38440DB-797E-43C7-BB02-5C45B048412F}" destId="{B60297AB-DF23-1C41-B52A-1AF621891B1B}" srcOrd="0" destOrd="0" presId="urn:microsoft.com/office/officeart/2008/layout/LinedList"/>
    <dgm:cxn modelId="{8CF29A1A-A269-C242-8B88-03ED4F27111F}" type="presParOf" srcId="{A69BE1A5-0F1E-B546-9DE7-EDD056A83900}" destId="{D0C13659-BAF0-C940-A95B-BAEF514E7066}" srcOrd="0" destOrd="0" presId="urn:microsoft.com/office/officeart/2008/layout/LinedList"/>
    <dgm:cxn modelId="{76E19982-86A5-AA43-B5D2-2CABD658F3AD}" type="presParOf" srcId="{A69BE1A5-0F1E-B546-9DE7-EDD056A83900}" destId="{08F97533-CE0F-B947-BB96-3CBAA768EF21}" srcOrd="1" destOrd="0" presId="urn:microsoft.com/office/officeart/2008/layout/LinedList"/>
    <dgm:cxn modelId="{867082F1-FA52-BF4A-9B3D-885B91B72935}" type="presParOf" srcId="{08F97533-CE0F-B947-BB96-3CBAA768EF21}" destId="{C9A1596F-8F0A-4B44-945A-E0A883235240}" srcOrd="0" destOrd="0" presId="urn:microsoft.com/office/officeart/2008/layout/LinedList"/>
    <dgm:cxn modelId="{F6C099DC-6A20-ED4C-B23D-86EDD8465B33}" type="presParOf" srcId="{08F97533-CE0F-B947-BB96-3CBAA768EF21}" destId="{787DE053-A03E-BB44-BCD0-020FEA09F66C}" srcOrd="1" destOrd="0" presId="urn:microsoft.com/office/officeart/2008/layout/LinedList"/>
    <dgm:cxn modelId="{47B7D012-7B01-2F4C-A9AE-E392F71DC9F4}" type="presParOf" srcId="{A69BE1A5-0F1E-B546-9DE7-EDD056A83900}" destId="{E1709054-4C78-5744-8432-C324DD7FE245}" srcOrd="2" destOrd="0" presId="urn:microsoft.com/office/officeart/2008/layout/LinedList"/>
    <dgm:cxn modelId="{06877257-6111-EC49-BC24-C174E2DA0C21}" type="presParOf" srcId="{A69BE1A5-0F1E-B546-9DE7-EDD056A83900}" destId="{B02E599D-F57A-9149-ADDA-E6680E2B443B}" srcOrd="3" destOrd="0" presId="urn:microsoft.com/office/officeart/2008/layout/LinedList"/>
    <dgm:cxn modelId="{386D5F73-5609-EE4A-999A-A19978E82ECD}" type="presParOf" srcId="{B02E599D-F57A-9149-ADDA-E6680E2B443B}" destId="{B60297AB-DF23-1C41-B52A-1AF621891B1B}" srcOrd="0" destOrd="0" presId="urn:microsoft.com/office/officeart/2008/layout/LinedList"/>
    <dgm:cxn modelId="{27F0922F-F4F8-DC45-B087-83555F72EE0B}" type="presParOf" srcId="{B02E599D-F57A-9149-ADDA-E6680E2B443B}" destId="{0F444E67-0880-644B-8362-B969F3BEB94A}" srcOrd="1" destOrd="0" presId="urn:microsoft.com/office/officeart/2008/layout/LinedList"/>
    <dgm:cxn modelId="{C8976F86-6A76-1E48-AC14-C1D9777413DA}" type="presParOf" srcId="{A69BE1A5-0F1E-B546-9DE7-EDD056A83900}" destId="{5881A200-E143-AA47-84D2-4CAF9C52B0E0}" srcOrd="4" destOrd="0" presId="urn:microsoft.com/office/officeart/2008/layout/LinedList"/>
    <dgm:cxn modelId="{2078F05A-83F0-5746-9630-99A8D5706F9E}" type="presParOf" srcId="{A69BE1A5-0F1E-B546-9DE7-EDD056A83900}" destId="{CC288C6C-2783-504E-B777-937BE84206FE}" srcOrd="5" destOrd="0" presId="urn:microsoft.com/office/officeart/2008/layout/LinedList"/>
    <dgm:cxn modelId="{8B2D844C-AA3B-FC49-9045-AB737F78C448}" type="presParOf" srcId="{CC288C6C-2783-504E-B777-937BE84206FE}" destId="{AEF50886-C554-544A-826A-F1A73D6E52CF}" srcOrd="0" destOrd="0" presId="urn:microsoft.com/office/officeart/2008/layout/LinedList"/>
    <dgm:cxn modelId="{B1CBBC51-51CD-4A47-B137-7DD60200BF56}" type="presParOf" srcId="{CC288C6C-2783-504E-B777-937BE84206FE}" destId="{D8056794-257D-A942-9937-88F8B1CEC2A3}" srcOrd="1" destOrd="0" presId="urn:microsoft.com/office/officeart/2008/layout/LinedList"/>
    <dgm:cxn modelId="{2682457C-F795-B144-844F-EECB163A7A7B}" type="presParOf" srcId="{A69BE1A5-0F1E-B546-9DE7-EDD056A83900}" destId="{7AB0D19A-683F-C644-9161-D0C9105650EF}" srcOrd="6" destOrd="0" presId="urn:microsoft.com/office/officeart/2008/layout/LinedList"/>
    <dgm:cxn modelId="{236BC11B-664E-9148-83F3-F62A5055B4C7}" type="presParOf" srcId="{A69BE1A5-0F1E-B546-9DE7-EDD056A83900}" destId="{E08463B5-16C3-E44B-AB29-F31BC927E1CB}" srcOrd="7" destOrd="0" presId="urn:microsoft.com/office/officeart/2008/layout/LinedList"/>
    <dgm:cxn modelId="{AD0D3DBC-B9F0-1949-AC25-0D5D92B147A0}" type="presParOf" srcId="{E08463B5-16C3-E44B-AB29-F31BC927E1CB}" destId="{1BF56DB4-C6EB-254E-A09B-DDE33F2AAA8D}" srcOrd="0" destOrd="0" presId="urn:microsoft.com/office/officeart/2008/layout/LinedList"/>
    <dgm:cxn modelId="{869485DC-243E-7A49-B2A2-3B3E89B31A07}" type="presParOf" srcId="{E08463B5-16C3-E44B-AB29-F31BC927E1CB}" destId="{181B7498-870A-8A46-8BBB-435B17D0C3C4}" srcOrd="1" destOrd="0" presId="urn:microsoft.com/office/officeart/2008/layout/LinedList"/>
    <dgm:cxn modelId="{006BBD0B-D613-E24F-9025-39A8B3FD5D8D}" type="presParOf" srcId="{A69BE1A5-0F1E-B546-9DE7-EDD056A83900}" destId="{80DD6F03-8A92-1342-BF40-699F3D464A22}" srcOrd="8" destOrd="0" presId="urn:microsoft.com/office/officeart/2008/layout/LinedList"/>
    <dgm:cxn modelId="{F8BA7042-1A53-A14B-81F1-AAFBE775E9A6}" type="presParOf" srcId="{A69BE1A5-0F1E-B546-9DE7-EDD056A83900}" destId="{20C91130-5F9F-6C4A-84B9-E6FBB64E2F87}" srcOrd="9" destOrd="0" presId="urn:microsoft.com/office/officeart/2008/layout/LinedList"/>
    <dgm:cxn modelId="{7BBA60BF-2BB5-D141-A11E-DC4ED16A18D1}" type="presParOf" srcId="{20C91130-5F9F-6C4A-84B9-E6FBB64E2F87}" destId="{85E95DE7-1D2F-0C43-B35E-5016353DD7F1}" srcOrd="0" destOrd="0" presId="urn:microsoft.com/office/officeart/2008/layout/LinedList"/>
    <dgm:cxn modelId="{29AFC7F5-65C0-CF49-A930-ADC3806ABD94}" type="presParOf" srcId="{20C91130-5F9F-6C4A-84B9-E6FBB64E2F87}" destId="{C6D29E53-0FB8-5D47-BB1D-99D095EEFBA9}" srcOrd="1" destOrd="0" presId="urn:microsoft.com/office/officeart/2008/layout/LinedList"/>
    <dgm:cxn modelId="{D2683A2B-5D29-1A40-9A37-FC1A0C35CA60}" type="presParOf" srcId="{A69BE1A5-0F1E-B546-9DE7-EDD056A83900}" destId="{99C4B4C6-FFD0-D946-A269-8292F05E6866}" srcOrd="10" destOrd="0" presId="urn:microsoft.com/office/officeart/2008/layout/LinedList"/>
    <dgm:cxn modelId="{3A5616AA-6212-5242-92AD-88D236E9BC7D}" type="presParOf" srcId="{A69BE1A5-0F1E-B546-9DE7-EDD056A83900}" destId="{F463DF28-0DBA-C34F-8553-236157164685}" srcOrd="11" destOrd="0" presId="urn:microsoft.com/office/officeart/2008/layout/LinedList"/>
    <dgm:cxn modelId="{0A025C56-7725-BA48-B07A-1F2D6D815E6B}" type="presParOf" srcId="{F463DF28-0DBA-C34F-8553-236157164685}" destId="{1AA88C7F-7FF5-5948-9A96-4863AFE4F1B7}" srcOrd="0" destOrd="0" presId="urn:microsoft.com/office/officeart/2008/layout/LinedList"/>
    <dgm:cxn modelId="{03562EB2-9673-1F47-810B-57DDC4F62DE0}" type="presParOf" srcId="{F463DF28-0DBA-C34F-8553-236157164685}" destId="{71D4520F-1AFA-454F-83BF-5F66ED7B4F2D}" srcOrd="1" destOrd="0" presId="urn:microsoft.com/office/officeart/2008/layout/LinedList"/>
    <dgm:cxn modelId="{F2F34558-B0E6-0144-AD23-C1B35D842FD1}" type="presParOf" srcId="{A69BE1A5-0F1E-B546-9DE7-EDD056A83900}" destId="{2BD34D68-0DF9-CB49-A4EA-3DA2C558CCF7}" srcOrd="12" destOrd="0" presId="urn:microsoft.com/office/officeart/2008/layout/LinedList"/>
    <dgm:cxn modelId="{20DF558D-677C-3C49-8923-BF5F20393AB9}" type="presParOf" srcId="{A69BE1A5-0F1E-B546-9DE7-EDD056A83900}" destId="{DDE1015E-7F34-C14A-A50E-63640D43F94E}" srcOrd="13" destOrd="0" presId="urn:microsoft.com/office/officeart/2008/layout/LinedList"/>
    <dgm:cxn modelId="{3CE9789B-86BE-8246-9AE0-A54081442467}" type="presParOf" srcId="{DDE1015E-7F34-C14A-A50E-63640D43F94E}" destId="{C4290E08-98D5-3344-9ABF-8B4AFB1C7147}" srcOrd="0" destOrd="0" presId="urn:microsoft.com/office/officeart/2008/layout/LinedList"/>
    <dgm:cxn modelId="{2346EAA2-CD06-8C48-8C98-AB72BBDA189E}" type="presParOf" srcId="{DDE1015E-7F34-C14A-A50E-63640D43F94E}" destId="{15593F41-AF86-F64A-A77A-4BC6BD60D42D}" srcOrd="1" destOrd="0" presId="urn:microsoft.com/office/officeart/2008/layout/LinedList"/>
    <dgm:cxn modelId="{8C1892FB-06B4-4F41-A326-9EB302B4AB10}" type="presParOf" srcId="{A69BE1A5-0F1E-B546-9DE7-EDD056A83900}" destId="{6B2B2C63-9D9E-4A47-8B3D-FE6C27B0C17E}" srcOrd="14" destOrd="0" presId="urn:microsoft.com/office/officeart/2008/layout/LinedList"/>
    <dgm:cxn modelId="{B9FFEA5F-1148-BF40-A416-29B835755D44}" type="presParOf" srcId="{A69BE1A5-0F1E-B546-9DE7-EDD056A83900}" destId="{9D964B15-3416-324E-B7D5-B9E26C296708}" srcOrd="15" destOrd="0" presId="urn:microsoft.com/office/officeart/2008/layout/LinedList"/>
    <dgm:cxn modelId="{E0D20D7C-F9B0-5F49-98BD-8D1B636F0803}" type="presParOf" srcId="{9D964B15-3416-324E-B7D5-B9E26C296708}" destId="{626F0E6E-D130-AD45-822A-E8A687B0A34D}" srcOrd="0" destOrd="0" presId="urn:microsoft.com/office/officeart/2008/layout/LinedList"/>
    <dgm:cxn modelId="{DB58402E-A28C-E04A-9968-65CBDE7530AB}" type="presParOf" srcId="{9D964B15-3416-324E-B7D5-B9E26C296708}" destId="{794F328B-6305-2E4A-824B-B68CE4748F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13659-BAF0-C940-A95B-BAEF514E7066}">
      <dsp:nvSpPr>
        <dsp:cNvPr id="0" name=""/>
        <dsp:cNvSpPr/>
      </dsp:nvSpPr>
      <dsp:spPr>
        <a:xfrm>
          <a:off x="0" y="0"/>
          <a:ext cx="9601200" cy="0"/>
        </a:xfrm>
        <a:prstGeom prst="lin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6350" cap="flat" cmpd="sng" algn="in">
          <a:solidFill>
            <a:schemeClr val="accent5">
              <a:hueOff val="0"/>
              <a:satOff val="0"/>
              <a:lumOff val="0"/>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C9A1596F-8F0A-4B44-945A-E0A883235240}">
      <dsp:nvSpPr>
        <dsp:cNvPr id="0" name=""/>
        <dsp:cNvSpPr/>
      </dsp:nvSpPr>
      <dsp:spPr>
        <a:xfrm>
          <a:off x="0" y="0"/>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General Topic..........................................................................................................Slide 3</a:t>
          </a:r>
          <a:endParaRPr lang="en-US" sz="2100" kern="1200" dirty="0"/>
        </a:p>
      </dsp:txBody>
      <dsp:txXfrm>
        <a:off x="0" y="0"/>
        <a:ext cx="9601200" cy="447675"/>
      </dsp:txXfrm>
    </dsp:sp>
    <dsp:sp modelId="{E1709054-4C78-5744-8432-C324DD7FE245}">
      <dsp:nvSpPr>
        <dsp:cNvPr id="0" name=""/>
        <dsp:cNvSpPr/>
      </dsp:nvSpPr>
      <dsp:spPr>
        <a:xfrm>
          <a:off x="0" y="447675"/>
          <a:ext cx="9601200" cy="0"/>
        </a:xfrm>
        <a:prstGeom prst="line">
          <a:avLst/>
        </a:prstGeom>
        <a:gradFill rotWithShape="0">
          <a:gsLst>
            <a:gs pos="0">
              <a:schemeClr val="accent5">
                <a:hueOff val="-936473"/>
                <a:satOff val="5687"/>
                <a:lumOff val="2101"/>
                <a:alphaOff val="0"/>
                <a:tint val="94000"/>
                <a:satMod val="103000"/>
                <a:lumMod val="102000"/>
              </a:schemeClr>
            </a:gs>
            <a:gs pos="50000">
              <a:schemeClr val="accent5">
                <a:hueOff val="-936473"/>
                <a:satOff val="5687"/>
                <a:lumOff val="2101"/>
                <a:alphaOff val="0"/>
                <a:shade val="100000"/>
                <a:satMod val="110000"/>
                <a:lumMod val="100000"/>
              </a:schemeClr>
            </a:gs>
            <a:gs pos="100000">
              <a:schemeClr val="accent5">
                <a:hueOff val="-936473"/>
                <a:satOff val="5687"/>
                <a:lumOff val="2101"/>
                <a:alphaOff val="0"/>
                <a:shade val="78000"/>
                <a:satMod val="120000"/>
                <a:lumMod val="99000"/>
              </a:schemeClr>
            </a:gs>
          </a:gsLst>
          <a:lin ang="5400000" scaled="0"/>
        </a:gradFill>
        <a:ln w="6350" cap="flat" cmpd="sng" algn="in">
          <a:solidFill>
            <a:schemeClr val="accent5">
              <a:hueOff val="-936473"/>
              <a:satOff val="5687"/>
              <a:lumOff val="2101"/>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B60297AB-DF23-1C41-B52A-1AF621891B1B}">
      <dsp:nvSpPr>
        <dsp:cNvPr id="0" name=""/>
        <dsp:cNvSpPr/>
      </dsp:nvSpPr>
      <dsp:spPr>
        <a:xfrm>
          <a:off x="0" y="447675"/>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Literature Review....................................................................................................Slide 4</a:t>
          </a:r>
          <a:endParaRPr lang="en-US" sz="2100" kern="1200" dirty="0"/>
        </a:p>
      </dsp:txBody>
      <dsp:txXfrm>
        <a:off x="0" y="447675"/>
        <a:ext cx="9601200" cy="447675"/>
      </dsp:txXfrm>
    </dsp:sp>
    <dsp:sp modelId="{5881A200-E143-AA47-84D2-4CAF9C52B0E0}">
      <dsp:nvSpPr>
        <dsp:cNvPr id="0" name=""/>
        <dsp:cNvSpPr/>
      </dsp:nvSpPr>
      <dsp:spPr>
        <a:xfrm>
          <a:off x="0" y="895350"/>
          <a:ext cx="9601200" cy="0"/>
        </a:xfrm>
        <a:prstGeom prst="line">
          <a:avLst/>
        </a:prstGeom>
        <a:gradFill rotWithShape="0">
          <a:gsLst>
            <a:gs pos="0">
              <a:schemeClr val="accent5">
                <a:hueOff val="-1872946"/>
                <a:satOff val="11375"/>
                <a:lumOff val="4202"/>
                <a:alphaOff val="0"/>
                <a:tint val="94000"/>
                <a:satMod val="103000"/>
                <a:lumMod val="102000"/>
              </a:schemeClr>
            </a:gs>
            <a:gs pos="50000">
              <a:schemeClr val="accent5">
                <a:hueOff val="-1872946"/>
                <a:satOff val="11375"/>
                <a:lumOff val="4202"/>
                <a:alphaOff val="0"/>
                <a:shade val="100000"/>
                <a:satMod val="110000"/>
                <a:lumMod val="100000"/>
              </a:schemeClr>
            </a:gs>
            <a:gs pos="100000">
              <a:schemeClr val="accent5">
                <a:hueOff val="-1872946"/>
                <a:satOff val="11375"/>
                <a:lumOff val="4202"/>
                <a:alphaOff val="0"/>
                <a:shade val="78000"/>
                <a:satMod val="120000"/>
                <a:lumMod val="99000"/>
              </a:schemeClr>
            </a:gs>
          </a:gsLst>
          <a:lin ang="5400000" scaled="0"/>
        </a:gradFill>
        <a:ln w="6350" cap="flat" cmpd="sng" algn="in">
          <a:solidFill>
            <a:schemeClr val="accent5">
              <a:hueOff val="-1872946"/>
              <a:satOff val="11375"/>
              <a:lumOff val="4202"/>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AEF50886-C554-544A-826A-F1A73D6E52CF}">
      <dsp:nvSpPr>
        <dsp:cNvPr id="0" name=""/>
        <dsp:cNvSpPr/>
      </dsp:nvSpPr>
      <dsp:spPr>
        <a:xfrm>
          <a:off x="0" y="895350"/>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Theory......................................................................................................................Slide 5</a:t>
          </a:r>
          <a:endParaRPr lang="en-US" sz="2100" kern="1200" dirty="0"/>
        </a:p>
      </dsp:txBody>
      <dsp:txXfrm>
        <a:off x="0" y="895350"/>
        <a:ext cx="9601200" cy="447675"/>
      </dsp:txXfrm>
    </dsp:sp>
    <dsp:sp modelId="{7AB0D19A-683F-C644-9161-D0C9105650EF}">
      <dsp:nvSpPr>
        <dsp:cNvPr id="0" name=""/>
        <dsp:cNvSpPr/>
      </dsp:nvSpPr>
      <dsp:spPr>
        <a:xfrm>
          <a:off x="0" y="1343024"/>
          <a:ext cx="9601200" cy="0"/>
        </a:xfrm>
        <a:prstGeom prst="line">
          <a:avLst/>
        </a:prstGeom>
        <a:gradFill rotWithShape="0">
          <a:gsLst>
            <a:gs pos="0">
              <a:schemeClr val="accent5">
                <a:hueOff val="-2809419"/>
                <a:satOff val="17062"/>
                <a:lumOff val="6303"/>
                <a:alphaOff val="0"/>
                <a:tint val="94000"/>
                <a:satMod val="103000"/>
                <a:lumMod val="102000"/>
              </a:schemeClr>
            </a:gs>
            <a:gs pos="50000">
              <a:schemeClr val="accent5">
                <a:hueOff val="-2809419"/>
                <a:satOff val="17062"/>
                <a:lumOff val="6303"/>
                <a:alphaOff val="0"/>
                <a:shade val="100000"/>
                <a:satMod val="110000"/>
                <a:lumMod val="100000"/>
              </a:schemeClr>
            </a:gs>
            <a:gs pos="100000">
              <a:schemeClr val="accent5">
                <a:hueOff val="-2809419"/>
                <a:satOff val="17062"/>
                <a:lumOff val="6303"/>
                <a:alphaOff val="0"/>
                <a:shade val="78000"/>
                <a:satMod val="120000"/>
                <a:lumMod val="99000"/>
              </a:schemeClr>
            </a:gs>
          </a:gsLst>
          <a:lin ang="5400000" scaled="0"/>
        </a:gradFill>
        <a:ln w="6350" cap="flat" cmpd="sng" algn="in">
          <a:solidFill>
            <a:schemeClr val="accent5">
              <a:hueOff val="-2809419"/>
              <a:satOff val="17062"/>
              <a:lumOff val="6303"/>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1BF56DB4-C6EB-254E-A09B-DDE33F2AAA8D}">
      <dsp:nvSpPr>
        <dsp:cNvPr id="0" name=""/>
        <dsp:cNvSpPr/>
      </dsp:nvSpPr>
      <dsp:spPr>
        <a:xfrm>
          <a:off x="0" y="1343025"/>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Research Methods &amp; Design.................................................................................Slide 6</a:t>
          </a:r>
          <a:endParaRPr lang="en-US" sz="2100" kern="1200" dirty="0"/>
        </a:p>
      </dsp:txBody>
      <dsp:txXfrm>
        <a:off x="0" y="1343025"/>
        <a:ext cx="9601200" cy="447675"/>
      </dsp:txXfrm>
    </dsp:sp>
    <dsp:sp modelId="{80DD6F03-8A92-1342-BF40-699F3D464A22}">
      <dsp:nvSpPr>
        <dsp:cNvPr id="0" name=""/>
        <dsp:cNvSpPr/>
      </dsp:nvSpPr>
      <dsp:spPr>
        <a:xfrm>
          <a:off x="0" y="1790700"/>
          <a:ext cx="9601200" cy="0"/>
        </a:xfrm>
        <a:prstGeom prst="line">
          <a:avLst/>
        </a:prstGeom>
        <a:gradFill rotWithShape="0">
          <a:gsLst>
            <a:gs pos="0">
              <a:schemeClr val="accent5">
                <a:hueOff val="-3745892"/>
                <a:satOff val="22749"/>
                <a:lumOff val="8403"/>
                <a:alphaOff val="0"/>
                <a:tint val="94000"/>
                <a:satMod val="103000"/>
                <a:lumMod val="102000"/>
              </a:schemeClr>
            </a:gs>
            <a:gs pos="50000">
              <a:schemeClr val="accent5">
                <a:hueOff val="-3745892"/>
                <a:satOff val="22749"/>
                <a:lumOff val="8403"/>
                <a:alphaOff val="0"/>
                <a:shade val="100000"/>
                <a:satMod val="110000"/>
                <a:lumMod val="100000"/>
              </a:schemeClr>
            </a:gs>
            <a:gs pos="100000">
              <a:schemeClr val="accent5">
                <a:hueOff val="-3745892"/>
                <a:satOff val="22749"/>
                <a:lumOff val="8403"/>
                <a:alphaOff val="0"/>
                <a:shade val="78000"/>
                <a:satMod val="120000"/>
                <a:lumMod val="99000"/>
              </a:schemeClr>
            </a:gs>
          </a:gsLst>
          <a:lin ang="5400000" scaled="0"/>
        </a:gradFill>
        <a:ln w="6350" cap="flat" cmpd="sng" algn="in">
          <a:solidFill>
            <a:schemeClr val="accent5">
              <a:hueOff val="-3745892"/>
              <a:satOff val="22749"/>
              <a:lumOff val="8403"/>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85E95DE7-1D2F-0C43-B35E-5016353DD7F1}">
      <dsp:nvSpPr>
        <dsp:cNvPr id="0" name=""/>
        <dsp:cNvSpPr/>
      </dsp:nvSpPr>
      <dsp:spPr>
        <a:xfrm>
          <a:off x="0" y="1790700"/>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Case Study...............................................................................................................Slide 7</a:t>
          </a:r>
          <a:endParaRPr lang="en-US" sz="2100" kern="1200" dirty="0"/>
        </a:p>
      </dsp:txBody>
      <dsp:txXfrm>
        <a:off x="0" y="1790700"/>
        <a:ext cx="9601200" cy="447675"/>
      </dsp:txXfrm>
    </dsp:sp>
    <dsp:sp modelId="{99C4B4C6-FFD0-D946-A269-8292F05E6866}">
      <dsp:nvSpPr>
        <dsp:cNvPr id="0" name=""/>
        <dsp:cNvSpPr/>
      </dsp:nvSpPr>
      <dsp:spPr>
        <a:xfrm>
          <a:off x="0" y="2238374"/>
          <a:ext cx="9601200" cy="0"/>
        </a:xfrm>
        <a:prstGeom prst="line">
          <a:avLst/>
        </a:prstGeom>
        <a:gradFill rotWithShape="0">
          <a:gsLst>
            <a:gs pos="0">
              <a:schemeClr val="accent5">
                <a:hueOff val="-4682364"/>
                <a:satOff val="28436"/>
                <a:lumOff val="10504"/>
                <a:alphaOff val="0"/>
                <a:tint val="94000"/>
                <a:satMod val="103000"/>
                <a:lumMod val="102000"/>
              </a:schemeClr>
            </a:gs>
            <a:gs pos="50000">
              <a:schemeClr val="accent5">
                <a:hueOff val="-4682364"/>
                <a:satOff val="28436"/>
                <a:lumOff val="10504"/>
                <a:alphaOff val="0"/>
                <a:shade val="100000"/>
                <a:satMod val="110000"/>
                <a:lumMod val="100000"/>
              </a:schemeClr>
            </a:gs>
            <a:gs pos="100000">
              <a:schemeClr val="accent5">
                <a:hueOff val="-4682364"/>
                <a:satOff val="28436"/>
                <a:lumOff val="10504"/>
                <a:alphaOff val="0"/>
                <a:shade val="78000"/>
                <a:satMod val="120000"/>
                <a:lumMod val="99000"/>
              </a:schemeClr>
            </a:gs>
          </a:gsLst>
          <a:lin ang="5400000" scaled="0"/>
        </a:gradFill>
        <a:ln w="6350" cap="flat" cmpd="sng" algn="in">
          <a:solidFill>
            <a:schemeClr val="accent5">
              <a:hueOff val="-4682364"/>
              <a:satOff val="28436"/>
              <a:lumOff val="10504"/>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1AA88C7F-7FF5-5948-9A96-4863AFE4F1B7}">
      <dsp:nvSpPr>
        <dsp:cNvPr id="0" name=""/>
        <dsp:cNvSpPr/>
      </dsp:nvSpPr>
      <dsp:spPr>
        <a:xfrm>
          <a:off x="0" y="2238375"/>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Analysis....................................................................................................................Slide 8</a:t>
          </a:r>
          <a:endParaRPr lang="en-US" sz="2100" kern="1200" dirty="0"/>
        </a:p>
      </dsp:txBody>
      <dsp:txXfrm>
        <a:off x="0" y="2238375"/>
        <a:ext cx="9601200" cy="447675"/>
      </dsp:txXfrm>
    </dsp:sp>
    <dsp:sp modelId="{2BD34D68-0DF9-CB49-A4EA-3DA2C558CCF7}">
      <dsp:nvSpPr>
        <dsp:cNvPr id="0" name=""/>
        <dsp:cNvSpPr/>
      </dsp:nvSpPr>
      <dsp:spPr>
        <a:xfrm>
          <a:off x="0" y="2686049"/>
          <a:ext cx="9601200" cy="0"/>
        </a:xfrm>
        <a:prstGeom prst="line">
          <a:avLst/>
        </a:prstGeom>
        <a:gradFill rotWithShape="0">
          <a:gsLst>
            <a:gs pos="0">
              <a:schemeClr val="accent5">
                <a:hueOff val="-5618837"/>
                <a:satOff val="34124"/>
                <a:lumOff val="12605"/>
                <a:alphaOff val="0"/>
                <a:tint val="94000"/>
                <a:satMod val="103000"/>
                <a:lumMod val="102000"/>
              </a:schemeClr>
            </a:gs>
            <a:gs pos="50000">
              <a:schemeClr val="accent5">
                <a:hueOff val="-5618837"/>
                <a:satOff val="34124"/>
                <a:lumOff val="12605"/>
                <a:alphaOff val="0"/>
                <a:shade val="100000"/>
                <a:satMod val="110000"/>
                <a:lumMod val="100000"/>
              </a:schemeClr>
            </a:gs>
            <a:gs pos="100000">
              <a:schemeClr val="accent5">
                <a:hueOff val="-5618837"/>
                <a:satOff val="34124"/>
                <a:lumOff val="12605"/>
                <a:alphaOff val="0"/>
                <a:shade val="78000"/>
                <a:satMod val="120000"/>
                <a:lumMod val="99000"/>
              </a:schemeClr>
            </a:gs>
          </a:gsLst>
          <a:lin ang="5400000" scaled="0"/>
        </a:gradFill>
        <a:ln w="6350" cap="flat" cmpd="sng" algn="in">
          <a:solidFill>
            <a:schemeClr val="accent5">
              <a:hueOff val="-5618837"/>
              <a:satOff val="34124"/>
              <a:lumOff val="12605"/>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C4290E08-98D5-3344-9ABF-8B4AFB1C7147}">
      <dsp:nvSpPr>
        <dsp:cNvPr id="0" name=""/>
        <dsp:cNvSpPr/>
      </dsp:nvSpPr>
      <dsp:spPr>
        <a:xfrm>
          <a:off x="0" y="2686050"/>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Conclusion...............................................................................................................Slide 9</a:t>
          </a:r>
          <a:endParaRPr lang="en-US" sz="2100" kern="1200" dirty="0"/>
        </a:p>
      </dsp:txBody>
      <dsp:txXfrm>
        <a:off x="0" y="2686050"/>
        <a:ext cx="9601200" cy="447675"/>
      </dsp:txXfrm>
    </dsp:sp>
    <dsp:sp modelId="{6B2B2C63-9D9E-4A47-8B3D-FE6C27B0C17E}">
      <dsp:nvSpPr>
        <dsp:cNvPr id="0" name=""/>
        <dsp:cNvSpPr/>
      </dsp:nvSpPr>
      <dsp:spPr>
        <a:xfrm>
          <a:off x="0" y="3133724"/>
          <a:ext cx="9601200" cy="0"/>
        </a:xfrm>
        <a:prstGeom prst="line">
          <a:avLst/>
        </a:prstGeom>
        <a:gradFill rotWithShape="0">
          <a:gsLst>
            <a:gs pos="0">
              <a:schemeClr val="accent5">
                <a:hueOff val="-6555310"/>
                <a:satOff val="39811"/>
                <a:lumOff val="14706"/>
                <a:alphaOff val="0"/>
                <a:tint val="94000"/>
                <a:satMod val="103000"/>
                <a:lumMod val="102000"/>
              </a:schemeClr>
            </a:gs>
            <a:gs pos="50000">
              <a:schemeClr val="accent5">
                <a:hueOff val="-6555310"/>
                <a:satOff val="39811"/>
                <a:lumOff val="14706"/>
                <a:alphaOff val="0"/>
                <a:shade val="100000"/>
                <a:satMod val="110000"/>
                <a:lumMod val="100000"/>
              </a:schemeClr>
            </a:gs>
            <a:gs pos="100000">
              <a:schemeClr val="accent5">
                <a:hueOff val="-6555310"/>
                <a:satOff val="39811"/>
                <a:lumOff val="14706"/>
                <a:alphaOff val="0"/>
                <a:shade val="78000"/>
                <a:satMod val="120000"/>
                <a:lumMod val="99000"/>
              </a:schemeClr>
            </a:gs>
          </a:gsLst>
          <a:lin ang="5400000" scaled="0"/>
        </a:gradFill>
        <a:ln w="6350" cap="flat" cmpd="sng" algn="in">
          <a:solidFill>
            <a:schemeClr val="accent5">
              <a:hueOff val="-6555310"/>
              <a:satOff val="39811"/>
              <a:lumOff val="14706"/>
              <a:alphaOff val="0"/>
            </a:schemeClr>
          </a:solidFill>
          <a:prstDash val="solid"/>
        </a:ln>
        <a:effectLst>
          <a:outerShdw blurRad="57150" dist="19050" dir="5400000" algn="ctr" rotWithShape="0">
            <a:srgbClr val="000000">
              <a:alpha val="35000"/>
            </a:srgbClr>
          </a:outerShdw>
        </a:effectLst>
      </dsp:spPr>
      <dsp:style>
        <a:lnRef idx="1">
          <a:scrgbClr r="0" g="0" b="0"/>
        </a:lnRef>
        <a:fillRef idx="3">
          <a:scrgbClr r="0" g="0" b="0"/>
        </a:fillRef>
        <a:effectRef idx="3">
          <a:scrgbClr r="0" g="0" b="0"/>
        </a:effectRef>
        <a:fontRef idx="minor">
          <a:schemeClr val="lt1"/>
        </a:fontRef>
      </dsp:style>
    </dsp:sp>
    <dsp:sp modelId="{626F0E6E-D130-AD45-822A-E8A687B0A34D}">
      <dsp:nvSpPr>
        <dsp:cNvPr id="0" name=""/>
        <dsp:cNvSpPr/>
      </dsp:nvSpPr>
      <dsp:spPr>
        <a:xfrm>
          <a:off x="0" y="3133725"/>
          <a:ext cx="9601200" cy="447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baseline="0" dirty="0"/>
            <a:t>References............................................................................................................Slide 10                                   </a:t>
          </a:r>
          <a:endParaRPr lang="en-US" sz="2100" kern="1200" dirty="0"/>
        </a:p>
      </dsp:txBody>
      <dsp:txXfrm>
        <a:off x="0" y="3133725"/>
        <a:ext cx="9601200" cy="4476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04D7B88-3140-2E4D-8772-664D2898C9FE}" type="datetimeFigureOut">
              <a:rPr lang="en-US" smtClean="0"/>
              <a:t>4/29/20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B0732A6-EA13-B140-8E7B-32579C94A192}"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6321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D7B88-3140-2E4D-8772-664D2898C9FE}"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25073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D7B88-3140-2E4D-8772-664D2898C9FE}"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66152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4D7B88-3140-2E4D-8772-664D2898C9FE}"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131710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04D7B88-3140-2E4D-8772-664D2898C9FE}" type="datetimeFigureOut">
              <a:rPr lang="en-US" smtClean="0"/>
              <a:t>4/29/20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B0732A6-EA13-B140-8E7B-32579C94A19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286033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D7B88-3140-2E4D-8772-664D2898C9FE}" type="datetimeFigureOut">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226238618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4D7B88-3140-2E4D-8772-664D2898C9FE}" type="datetimeFigureOut">
              <a:rPr lang="en-US" smtClean="0"/>
              <a:t>4/29/20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224921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4D7B88-3140-2E4D-8772-664D2898C9FE}" type="datetimeFigureOut">
              <a:rPr lang="en-US" smtClean="0"/>
              <a:t>4/29/20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206671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D7B88-3140-2E4D-8772-664D2898C9FE}" type="datetimeFigureOut">
              <a:rPr lang="en-US" smtClean="0"/>
              <a:t>4/29/20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732A6-EA13-B140-8E7B-32579C94A192}" type="slidenum">
              <a:rPr lang="en-US" smtClean="0"/>
              <a:t>‹#›</a:t>
            </a:fld>
            <a:endParaRPr lang="en-US"/>
          </a:p>
        </p:txBody>
      </p:sp>
    </p:spTree>
    <p:extLst>
      <p:ext uri="{BB962C8B-B14F-4D97-AF65-F5344CB8AC3E}">
        <p14:creationId xmlns:p14="http://schemas.microsoft.com/office/powerpoint/2010/main" val="263347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4D7B88-3140-2E4D-8772-664D2898C9FE}" type="datetimeFigureOut">
              <a:rPr lang="en-US" smtClean="0"/>
              <a:t>4/29/20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B0732A6-EA13-B140-8E7B-32579C94A19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24514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4D7B88-3140-2E4D-8772-664D2898C9FE}" type="datetimeFigureOut">
              <a:rPr lang="en-US" smtClean="0"/>
              <a:t>4/29/20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B0732A6-EA13-B140-8E7B-32579C94A19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891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04D7B88-3140-2E4D-8772-664D2898C9FE}" type="datetimeFigureOut">
              <a:rPr lang="en-US" smtClean="0"/>
              <a:t>4/29/20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B0732A6-EA13-B140-8E7B-32579C94A19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5149466"/>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ahistory.org.za/article/umkhonto-wesizwe-mk" TargetMode="External"/><Relationship Id="rId3" Type="http://schemas.openxmlformats.org/officeDocument/2006/relationships/hyperlink" Target="https://dictionary.cambridge.org/us/dictionary/english/apartheid" TargetMode="External"/><Relationship Id="rId7" Type="http://schemas.openxmlformats.org/officeDocument/2006/relationships/hyperlink" Target="https://ucdp.uu.se/" TargetMode="External"/><Relationship Id="rId2" Type="http://schemas.openxmlformats.org/officeDocument/2006/relationships/hyperlink" Target="https://www.cia.gov/library/publications/the-world-factbook/geos/sf.html" TargetMode="External"/><Relationship Id="rId1" Type="http://schemas.openxmlformats.org/officeDocument/2006/relationships/slideLayout" Target="../slideLayouts/slideLayout2.xml"/><Relationship Id="rId6" Type="http://schemas.openxmlformats.org/officeDocument/2006/relationships/hyperlink" Target="https://www.sahistory.org.za/article/south-african-general-elections-1994" TargetMode="External"/><Relationship Id="rId5" Type="http://schemas.openxmlformats.org/officeDocument/2006/relationships/hyperlink" Target="https://www.bbc.com/news/world-africa-14094918" TargetMode="External"/><Relationship Id="rId4" Type="http://schemas.openxmlformats.org/officeDocument/2006/relationships/hyperlink" Target="https://www.sahistory.org.za/article/forced-removals-south-afric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jstor.org/stable/24233006" TargetMode="External"/><Relationship Id="rId2" Type="http://schemas.openxmlformats.org/officeDocument/2006/relationships/hyperlink" Target="https://www.hrw.org/reports/2001/safrica/ZA-FINAL-03.htm#P475_58334" TargetMode="External"/><Relationship Id="rId1" Type="http://schemas.openxmlformats.org/officeDocument/2006/relationships/slideLayout" Target="../slideLayouts/slideLayout2.xml"/><Relationship Id="rId6" Type="http://schemas.openxmlformats.org/officeDocument/2006/relationships/hyperlink" Target="http://www.worldvaluessurvey.org/WVSContents.jsp" TargetMode="External"/><Relationship Id="rId5" Type="http://schemas.openxmlformats.org/officeDocument/2006/relationships/hyperlink" Target="https://www.justice.gov.za/trc/hrvtrans/submit/gender.htm" TargetMode="External"/><Relationship Id="rId4" Type="http://schemas.openxmlformats.org/officeDocument/2006/relationships/hyperlink" Target="https://www.prio.org/Data/Armed-Conflict/Armed-Conflict-Location-and-Event-Data/"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9CE9A-F7AC-954C-8AF8-3EFCF6E7BB5A}"/>
              </a:ext>
            </a:extLst>
          </p:cNvPr>
          <p:cNvSpPr>
            <a:spLocks noGrp="1"/>
          </p:cNvSpPr>
          <p:nvPr>
            <p:ph type="ctrTitle"/>
          </p:nvPr>
        </p:nvSpPr>
        <p:spPr/>
        <p:txBody>
          <a:bodyPr/>
          <a:lstStyle/>
          <a:p>
            <a:r>
              <a:rPr lang="en-US" sz="5000" dirty="0"/>
              <a:t>The effect of the status of women on sexual violence against women </a:t>
            </a:r>
          </a:p>
        </p:txBody>
      </p:sp>
      <p:sp>
        <p:nvSpPr>
          <p:cNvPr id="3" name="Subtitle 2">
            <a:extLst>
              <a:ext uri="{FF2B5EF4-FFF2-40B4-BE49-F238E27FC236}">
                <a16:creationId xmlns:a16="http://schemas.microsoft.com/office/drawing/2014/main" id="{1DF3158D-7859-C947-A6AE-DF9C2834EE9D}"/>
              </a:ext>
            </a:extLst>
          </p:cNvPr>
          <p:cNvSpPr>
            <a:spLocks noGrp="1"/>
          </p:cNvSpPr>
          <p:nvPr>
            <p:ph type="subTitle" idx="1"/>
          </p:nvPr>
        </p:nvSpPr>
        <p:spPr>
          <a:xfrm>
            <a:off x="2679905" y="3886680"/>
            <a:ext cx="6831673" cy="1774670"/>
          </a:xfrm>
        </p:spPr>
        <p:txBody>
          <a:bodyPr>
            <a:normAutofit fontScale="92500" lnSpcReduction="10000"/>
          </a:bodyPr>
          <a:lstStyle/>
          <a:p>
            <a:r>
              <a:rPr lang="en-US" dirty="0"/>
              <a:t>Emily Davis</a:t>
            </a:r>
          </a:p>
          <a:p>
            <a:r>
              <a:rPr lang="en-US" dirty="0"/>
              <a:t>Political Science- The College of Wooster </a:t>
            </a:r>
          </a:p>
          <a:p>
            <a:r>
              <a:rPr lang="en-US" dirty="0"/>
              <a:t>Virtual I.S. Symposium Presentation</a:t>
            </a:r>
          </a:p>
          <a:p>
            <a:r>
              <a:rPr lang="en-US" dirty="0"/>
              <a:t>Advisor: Dr. Michele Leiby</a:t>
            </a:r>
          </a:p>
          <a:p>
            <a:r>
              <a:rPr lang="en-US" dirty="0"/>
              <a:t>Second Reader: Dr. Fiacre Bienvenu </a:t>
            </a:r>
          </a:p>
          <a:p>
            <a:endParaRPr lang="en-US" dirty="0"/>
          </a:p>
        </p:txBody>
      </p:sp>
    </p:spTree>
    <p:extLst>
      <p:ext uri="{BB962C8B-B14F-4D97-AF65-F5344CB8AC3E}">
        <p14:creationId xmlns:p14="http://schemas.microsoft.com/office/powerpoint/2010/main" val="4030395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1E6C-0C0C-5447-A7AC-35BA248FA2B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F1F6FCD-D69A-E142-9C51-0903168D98ED}"/>
              </a:ext>
            </a:extLst>
          </p:cNvPr>
          <p:cNvSpPr>
            <a:spLocks noGrp="1"/>
          </p:cNvSpPr>
          <p:nvPr>
            <p:ph idx="1"/>
          </p:nvPr>
        </p:nvSpPr>
        <p:spPr>
          <a:xfrm>
            <a:off x="1371600" y="1638300"/>
            <a:ext cx="9601200" cy="3581400"/>
          </a:xfrm>
        </p:spPr>
        <p:txBody>
          <a:bodyPr>
            <a:noAutofit/>
          </a:bodyPr>
          <a:lstStyle/>
          <a:p>
            <a:r>
              <a:rPr lang="en-US" sz="700" dirty="0"/>
              <a:t>“Africa :: South Africa — The World Factbook - Central Intelligence Agency.” </a:t>
            </a:r>
            <a:r>
              <a:rPr lang="en-US" sz="700" u="sng" dirty="0">
                <a:hlinkClick r:id="rId2"/>
              </a:rPr>
              <a:t>https://www.cia.gov/library/publications/the-world-factbook/geos/sf.html</a:t>
            </a:r>
            <a:r>
              <a:rPr lang="en-US" sz="700" dirty="0"/>
              <a:t> (December 30, 2019).</a:t>
            </a:r>
          </a:p>
          <a:p>
            <a:r>
              <a:rPr lang="en-US" sz="700" dirty="0"/>
              <a:t>“APARTHEID | Definition in the Cambridge English Dictionary.” </a:t>
            </a:r>
            <a:r>
              <a:rPr lang="en-US" sz="700" u="sng" dirty="0">
                <a:hlinkClick r:id="rId3"/>
              </a:rPr>
              <a:t>https://dictionary.cambridge.org/us/dictionary/english/apartheid</a:t>
            </a:r>
            <a:r>
              <a:rPr lang="en-US" sz="700" dirty="0"/>
              <a:t> (February 1, 2020).</a:t>
            </a:r>
          </a:p>
          <a:p>
            <a:r>
              <a:rPr lang="en-US" sz="700" dirty="0"/>
              <a:t>“Forced Removals in South Africa | South African History Online.” </a:t>
            </a:r>
            <a:r>
              <a:rPr lang="en-US" sz="700" u="sng" dirty="0">
                <a:hlinkClick r:id="rId4"/>
              </a:rPr>
              <a:t>https://www.sahistory.org.za/article/forced-removals-south-africa</a:t>
            </a:r>
            <a:r>
              <a:rPr lang="en-US" sz="700" dirty="0"/>
              <a:t> (February 22, 2020).</a:t>
            </a:r>
          </a:p>
          <a:p>
            <a:r>
              <a:rPr lang="en-US" sz="700" dirty="0"/>
              <a:t>“South Africa Profile- BBC.” 2018. </a:t>
            </a:r>
            <a:r>
              <a:rPr lang="en-US" sz="700" i="1" dirty="0"/>
              <a:t>BBC News</a:t>
            </a:r>
            <a:r>
              <a:rPr lang="en-US" sz="700" dirty="0"/>
              <a:t>. </a:t>
            </a:r>
            <a:r>
              <a:rPr lang="en-US" sz="700" u="sng" dirty="0">
                <a:hlinkClick r:id="rId5"/>
              </a:rPr>
              <a:t>https://www.bbc.com/news/world-africa-14094918</a:t>
            </a:r>
            <a:r>
              <a:rPr lang="en-US" sz="700" dirty="0"/>
              <a:t> (January 31, 2020).</a:t>
            </a:r>
          </a:p>
          <a:p>
            <a:r>
              <a:rPr lang="en-US" sz="700" dirty="0"/>
              <a:t>“The South African General Elections: 1994 | South African History Online.” </a:t>
            </a:r>
            <a:r>
              <a:rPr lang="en-US" sz="700" u="sng" dirty="0">
                <a:hlinkClick r:id="rId6"/>
              </a:rPr>
              <a:t>https://www.sahistory.org.za/article/south-african-general-elections-1994</a:t>
            </a:r>
            <a:r>
              <a:rPr lang="en-US" sz="700" dirty="0"/>
              <a:t> (February 22, 2020).</a:t>
            </a:r>
          </a:p>
          <a:p>
            <a:r>
              <a:rPr lang="en-US" sz="700" dirty="0"/>
              <a:t>“UCDP - Uppsala Conflict Data Program.” </a:t>
            </a:r>
            <a:r>
              <a:rPr lang="en-US" sz="700" u="sng" dirty="0">
                <a:hlinkClick r:id="rId7"/>
              </a:rPr>
              <a:t>https://ucdp.uu.se/</a:t>
            </a:r>
            <a:r>
              <a:rPr lang="en-US" sz="700" dirty="0"/>
              <a:t> (December 4, 2019).</a:t>
            </a:r>
          </a:p>
          <a:p>
            <a:r>
              <a:rPr lang="en-US" sz="700" dirty="0"/>
              <a:t>“</a:t>
            </a:r>
            <a:r>
              <a:rPr lang="en-US" sz="700" dirty="0" err="1"/>
              <a:t>UMkhonto</a:t>
            </a:r>
            <a:r>
              <a:rPr lang="en-US" sz="700" dirty="0"/>
              <a:t> </a:t>
            </a:r>
            <a:r>
              <a:rPr lang="en-US" sz="700" dirty="0" err="1"/>
              <a:t>WeSizwe</a:t>
            </a:r>
            <a:r>
              <a:rPr lang="en-US" sz="700" dirty="0"/>
              <a:t> (MK) | South African History Online.” </a:t>
            </a:r>
            <a:r>
              <a:rPr lang="en-US" sz="700" u="sng" dirty="0">
                <a:hlinkClick r:id="rId8"/>
              </a:rPr>
              <a:t>https://www.sahistory.org.za/article/umkhonto-wesizwe-mk</a:t>
            </a:r>
            <a:r>
              <a:rPr lang="en-US" sz="700" dirty="0"/>
              <a:t> (February 9, 2020).</a:t>
            </a:r>
          </a:p>
          <a:p>
            <a:r>
              <a:rPr lang="en-US" sz="700" dirty="0"/>
              <a:t>Abrahams, </a:t>
            </a:r>
            <a:r>
              <a:rPr lang="en-US" sz="700" dirty="0" err="1"/>
              <a:t>Naeemah</a:t>
            </a:r>
            <a:r>
              <a:rPr lang="en-US" sz="700" dirty="0"/>
              <a:t> et al. 2017. “Sexual Homicides in South Africa: A National Cross-Sectional Epidemiological Study of Adult Women and Children” ed. Soraya Seedat. </a:t>
            </a:r>
            <a:r>
              <a:rPr lang="en-US" sz="700" i="1" dirty="0"/>
              <a:t>PLOS ONE</a:t>
            </a:r>
            <a:r>
              <a:rPr lang="en-US" sz="700" dirty="0"/>
              <a:t> 12(10): e0186432.</a:t>
            </a:r>
          </a:p>
          <a:p>
            <a:r>
              <a:rPr lang="en-US" sz="700" dirty="0" err="1"/>
              <a:t>Avdeyeva</a:t>
            </a:r>
            <a:r>
              <a:rPr lang="en-US" sz="700" dirty="0"/>
              <a:t>, Olga. 2007. “When Do States Comply with International Treaties? Policies on Violence against Women in Post-Communist Countries.” </a:t>
            </a:r>
            <a:r>
              <a:rPr lang="en-US" sz="700" i="1" dirty="0"/>
              <a:t>International Studies Quarterly</a:t>
            </a:r>
            <a:r>
              <a:rPr lang="en-US" sz="700" dirty="0"/>
              <a:t>51(4): 877–900. </a:t>
            </a:r>
            <a:r>
              <a:rPr lang="en-US" sz="700" dirty="0" err="1"/>
              <a:t>doi</a:t>
            </a:r>
            <a:r>
              <a:rPr lang="en-US" sz="700" dirty="0"/>
              <a:t>: 10.1111/j.1468-2478.2007.00481.x.</a:t>
            </a:r>
          </a:p>
          <a:p>
            <a:r>
              <a:rPr lang="en-US" sz="700" dirty="0" err="1"/>
              <a:t>Benard</a:t>
            </a:r>
            <a:r>
              <a:rPr lang="en-US" sz="700" dirty="0"/>
              <a:t>, Cheryl, Seth G. Jones, Olga </a:t>
            </a:r>
            <a:r>
              <a:rPr lang="en-US" sz="700" dirty="0" err="1"/>
              <a:t>Oliker</a:t>
            </a:r>
            <a:r>
              <a:rPr lang="en-US" sz="700" dirty="0"/>
              <a:t>, and Cathryn Quantic Thurston. 2008. “The Security Dimension and Women.” In </a:t>
            </a:r>
            <a:r>
              <a:rPr lang="en-US" sz="700" i="1" dirty="0"/>
              <a:t>Women and Nation-Building</a:t>
            </a:r>
            <a:r>
              <a:rPr lang="en-US" sz="700" dirty="0"/>
              <a:t>, RAND Corporation, 15–35.</a:t>
            </a:r>
          </a:p>
          <a:p>
            <a:r>
              <a:rPr lang="en-US" sz="700" dirty="0" err="1"/>
              <a:t>Brownmiller</a:t>
            </a:r>
            <a:r>
              <a:rPr lang="en-US" sz="700" dirty="0"/>
              <a:t>, Susan. 1975. </a:t>
            </a:r>
            <a:r>
              <a:rPr lang="en-US" sz="700" i="1" dirty="0"/>
              <a:t>Against Our Will; Men, Women, and Rape</a:t>
            </a:r>
            <a:r>
              <a:rPr lang="en-US" sz="700" dirty="0"/>
              <a:t>. New York, NY: Simon and Schuster.</a:t>
            </a:r>
          </a:p>
          <a:p>
            <a:r>
              <a:rPr lang="en-US" sz="700" dirty="0"/>
              <a:t>Campbell, Patricia J. 2000. “The Truth and Reconciliation Commission (TRC): Human Rights and State Transitions--The South Africa Model.” 4(3): 23.</a:t>
            </a:r>
          </a:p>
          <a:p>
            <a:r>
              <a:rPr lang="en-US" sz="700" dirty="0"/>
              <a:t>Cohen, Dara Kay, and Ragnhild </a:t>
            </a:r>
            <a:r>
              <a:rPr lang="en-US" sz="700" dirty="0" err="1"/>
              <a:t>Nordås</a:t>
            </a:r>
            <a:r>
              <a:rPr lang="en-US" sz="700" dirty="0"/>
              <a:t>. 2019. “Sexual Violence in Armed Conflict Data Project (SVAC) 2.0, 1989-2015 Codebook and Instruction Manual November 2019.” : 17.</a:t>
            </a:r>
          </a:p>
          <a:p>
            <a:r>
              <a:rPr lang="en-US" sz="700" dirty="0"/>
              <a:t>Cohen, Dara Kay. 2013. “Explaining Rape during Civil War: Cross-National Evidence (1980–2009).” </a:t>
            </a:r>
            <a:r>
              <a:rPr lang="en-US" sz="700" i="1" dirty="0"/>
              <a:t>American Political Science Review</a:t>
            </a:r>
            <a:r>
              <a:rPr lang="en-US" sz="700" dirty="0"/>
              <a:t>107(3): 461–77. </a:t>
            </a:r>
            <a:r>
              <a:rPr lang="en-US" sz="700" dirty="0" err="1"/>
              <a:t>doi</a:t>
            </a:r>
            <a:r>
              <a:rPr lang="en-US" sz="700" dirty="0"/>
              <a:t>: 10.1017/s0003055413000221.</a:t>
            </a:r>
          </a:p>
          <a:p>
            <a:r>
              <a:rPr lang="en-US" sz="700" dirty="0"/>
              <a:t>Coleman, Isobel. 2004. “The Payoff from </a:t>
            </a:r>
            <a:r>
              <a:rPr lang="en-US" sz="700" dirty="0" err="1"/>
              <a:t>Womens</a:t>
            </a:r>
            <a:r>
              <a:rPr lang="en-US" sz="700" dirty="0"/>
              <a:t> Rights.” </a:t>
            </a:r>
            <a:r>
              <a:rPr lang="en-US" sz="700" i="1" dirty="0"/>
              <a:t>Foreign Affairs</a:t>
            </a:r>
            <a:r>
              <a:rPr lang="en-US" sz="700" dirty="0"/>
              <a:t>83(3): 80. </a:t>
            </a:r>
            <a:r>
              <a:rPr lang="en-US" sz="700" dirty="0" err="1"/>
              <a:t>doi</a:t>
            </a:r>
            <a:r>
              <a:rPr lang="en-US" sz="700" dirty="0"/>
              <a:t>: 10.2307/20033977.</a:t>
            </a:r>
          </a:p>
          <a:p>
            <a:r>
              <a:rPr lang="en-US" sz="700" dirty="0" err="1"/>
              <a:t>DeMinck</a:t>
            </a:r>
            <a:r>
              <a:rPr lang="en-US" sz="700" dirty="0"/>
              <a:t>, Ashley. “The Origins of Truth and Reconciliation Commissions: South Africa, Sierra Leone, and Peru.” : 39.</a:t>
            </a:r>
          </a:p>
          <a:p>
            <a:r>
              <a:rPr lang="en-US" sz="700" dirty="0"/>
              <a:t>England, Paula, and Irene Browne. 1992. “Trends in </a:t>
            </a:r>
            <a:r>
              <a:rPr lang="en-US" sz="700" dirty="0" err="1"/>
              <a:t>Womens</a:t>
            </a:r>
            <a:r>
              <a:rPr lang="en-US" sz="700" dirty="0"/>
              <a:t> Economic Status.” </a:t>
            </a:r>
            <a:r>
              <a:rPr lang="en-US" sz="700" i="1" dirty="0"/>
              <a:t>Sociological Perspectives</a:t>
            </a:r>
            <a:r>
              <a:rPr lang="en-US" sz="700" dirty="0"/>
              <a:t>35(1): 17–51. </a:t>
            </a:r>
            <a:r>
              <a:rPr lang="en-US" sz="700" dirty="0" err="1"/>
              <a:t>doi</a:t>
            </a:r>
            <a:r>
              <a:rPr lang="en-US" sz="700" dirty="0"/>
              <a:t>: 10.2307/1389367.</a:t>
            </a:r>
          </a:p>
          <a:p>
            <a:r>
              <a:rPr lang="en-US" sz="700" dirty="0"/>
              <a:t>Faludi, Susan. 2006. </a:t>
            </a:r>
            <a:r>
              <a:rPr lang="en-US" sz="700" i="1" dirty="0"/>
              <a:t>Backlash: the Undeclared War against American Women</a:t>
            </a:r>
            <a:r>
              <a:rPr lang="en-US" sz="700" dirty="0"/>
              <a:t>. New York: Three Rivers Press.</a:t>
            </a:r>
          </a:p>
          <a:p>
            <a:r>
              <a:rPr lang="en-US" sz="700" dirty="0"/>
              <a:t>Gump, James O. 2003. “Civil Wars in South Dakota and South Africa: The Role of the ‘Third Force.’” </a:t>
            </a:r>
            <a:r>
              <a:rPr lang="en-US" sz="700" i="1" dirty="0"/>
              <a:t>Western Historical Quarterly</a:t>
            </a:r>
            <a:r>
              <a:rPr lang="en-US" sz="700" dirty="0"/>
              <a:t> 34(4): 427–44.</a:t>
            </a:r>
          </a:p>
        </p:txBody>
      </p:sp>
    </p:spTree>
    <p:extLst>
      <p:ext uri="{BB962C8B-B14F-4D97-AF65-F5344CB8AC3E}">
        <p14:creationId xmlns:p14="http://schemas.microsoft.com/office/powerpoint/2010/main" val="295561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695D-905E-6440-B20D-AF413A19048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26F471C-86F0-1645-BA1B-E6E2E15CC6E9}"/>
              </a:ext>
            </a:extLst>
          </p:cNvPr>
          <p:cNvSpPr>
            <a:spLocks noGrp="1"/>
          </p:cNvSpPr>
          <p:nvPr>
            <p:ph idx="1"/>
          </p:nvPr>
        </p:nvSpPr>
        <p:spPr>
          <a:xfrm>
            <a:off x="1371600" y="1510710"/>
            <a:ext cx="9601200" cy="3581400"/>
          </a:xfrm>
        </p:spPr>
        <p:txBody>
          <a:bodyPr>
            <a:normAutofit fontScale="25000" lnSpcReduction="20000"/>
          </a:bodyPr>
          <a:lstStyle/>
          <a:p>
            <a:r>
              <a:rPr lang="en-US" sz="2800" dirty="0" err="1"/>
              <a:t>Handrahan</a:t>
            </a:r>
            <a:r>
              <a:rPr lang="en-US" sz="2800" dirty="0"/>
              <a:t>, Lori. 2004. “Conflict, Gender, Ethnicity and Post-Conflict Reconstruction.” </a:t>
            </a:r>
            <a:r>
              <a:rPr lang="en-US" sz="2800" i="1" dirty="0"/>
              <a:t>Security Dialogue</a:t>
            </a:r>
            <a:r>
              <a:rPr lang="en-US" sz="2800" dirty="0"/>
              <a:t>35(4): 429–45. </a:t>
            </a:r>
            <a:r>
              <a:rPr lang="en-US" sz="2800" dirty="0" err="1"/>
              <a:t>doi</a:t>
            </a:r>
            <a:r>
              <a:rPr lang="en-US" sz="2800" dirty="0"/>
              <a:t>: 10.1177/0967010604049521.</a:t>
            </a:r>
          </a:p>
          <a:p>
            <a:r>
              <a:rPr lang="en-US" sz="2800" dirty="0"/>
              <a:t>Human Rights Watch. “Sexual Violence in South African Society.” </a:t>
            </a:r>
            <a:r>
              <a:rPr lang="en-US" sz="2800" i="1" dirty="0"/>
              <a:t>https://</a:t>
            </a:r>
            <a:r>
              <a:rPr lang="en-US" sz="2800" i="1" dirty="0" err="1"/>
              <a:t>www.hrw.org</a:t>
            </a:r>
            <a:r>
              <a:rPr lang="en-US" sz="2800" i="1" dirty="0"/>
              <a:t>/reports/2001/</a:t>
            </a:r>
            <a:r>
              <a:rPr lang="en-US" sz="2800" i="1" dirty="0" err="1"/>
              <a:t>safrica</a:t>
            </a:r>
            <a:r>
              <a:rPr lang="en-US" sz="2800" i="1" dirty="0"/>
              <a:t>/ZA-FINAL-03.htm</a:t>
            </a:r>
            <a:r>
              <a:rPr lang="en-US" sz="2800" dirty="0"/>
              <a:t>. </a:t>
            </a:r>
            <a:r>
              <a:rPr lang="en-US" sz="2800" u="sng" dirty="0">
                <a:hlinkClick r:id="rId2"/>
              </a:rPr>
              <a:t>https://www.hrw.org/reports/2001/safrica/ZA-FINAL-03.htm#P475_58334</a:t>
            </a:r>
            <a:r>
              <a:rPr lang="en-US" sz="2800" dirty="0"/>
              <a:t> (January 20, 2020).</a:t>
            </a:r>
          </a:p>
          <a:p>
            <a:r>
              <a:rPr lang="en-US" sz="2800" dirty="0" err="1"/>
              <a:t>Isikozlu</a:t>
            </a:r>
            <a:r>
              <a:rPr lang="en-US" sz="2800" dirty="0"/>
              <a:t>, Elvan, and Ananda S. Millard. 2010. “Wartime Rape: Identifying Knowledge Gaps and Their Implications.” </a:t>
            </a:r>
            <a:r>
              <a:rPr lang="en-US" sz="2800" i="1" dirty="0" err="1"/>
              <a:t>Sicherheit</a:t>
            </a:r>
            <a:r>
              <a:rPr lang="en-US" sz="2800" i="1" dirty="0"/>
              <a:t> und Frieden (S F) / Security and Peace</a:t>
            </a:r>
            <a:r>
              <a:rPr lang="en-US" sz="2800" dirty="0"/>
              <a:t>28(1): 35–41. </a:t>
            </a:r>
            <a:r>
              <a:rPr lang="en-US" sz="2800" u="sng" dirty="0">
                <a:hlinkClick r:id="rId3"/>
              </a:rPr>
              <a:t>https://www.jstor.org/stable/24233006</a:t>
            </a:r>
            <a:r>
              <a:rPr lang="en-US" sz="2800" dirty="0"/>
              <a:t>.</a:t>
            </a:r>
          </a:p>
          <a:p>
            <a:r>
              <a:rPr lang="en-US" sz="2800" dirty="0"/>
              <a:t>Kaufman, Stuart J. 2017. “South Africa’s Civil War, 1985–1995.” </a:t>
            </a:r>
            <a:r>
              <a:rPr lang="en-US" sz="2800" i="1" dirty="0"/>
              <a:t>South African Journal of International Affairs</a:t>
            </a:r>
            <a:r>
              <a:rPr lang="en-US" sz="2800" dirty="0"/>
              <a:t> 24(4): 501–21.</a:t>
            </a:r>
          </a:p>
          <a:p>
            <a:r>
              <a:rPr lang="en-US" sz="2800" dirty="0"/>
              <a:t>Kirby, Paul. 2012. “How Is Rape a Weapon of War? Feminist International Relations, Modes of Critical Explanation and the Study of Wartime Sexual Violence.” </a:t>
            </a:r>
            <a:r>
              <a:rPr lang="en-US" sz="2800" i="1" dirty="0"/>
              <a:t>European Journal of International Relations</a:t>
            </a:r>
            <a:r>
              <a:rPr lang="en-US" sz="2800" dirty="0"/>
              <a:t>19(4): 797–821. </a:t>
            </a:r>
            <a:r>
              <a:rPr lang="en-US" sz="2800" dirty="0" err="1"/>
              <a:t>doi</a:t>
            </a:r>
            <a:r>
              <a:rPr lang="en-US" sz="2800" dirty="0"/>
              <a:t>: 10.1177/1354066111427614.</a:t>
            </a:r>
          </a:p>
          <a:p>
            <a:r>
              <a:rPr lang="en-US" sz="2800" dirty="0" err="1"/>
              <a:t>Krook</a:t>
            </a:r>
            <a:r>
              <a:rPr lang="en-US" sz="2800" dirty="0"/>
              <a:t>, Mona Lena. 2015. “Empowerment versus Backlash: Gender Quotas and Critical Mass Theory.” </a:t>
            </a:r>
            <a:r>
              <a:rPr lang="en-US" sz="2800" i="1" dirty="0"/>
              <a:t>Politics, Groups, and Identities</a:t>
            </a:r>
            <a:r>
              <a:rPr lang="en-US" sz="2800" dirty="0"/>
              <a:t>3(1): 184–88. </a:t>
            </a:r>
            <a:r>
              <a:rPr lang="en-US" sz="2800" dirty="0" err="1"/>
              <a:t>doi</a:t>
            </a:r>
            <a:r>
              <a:rPr lang="en-US" sz="2800" dirty="0"/>
              <a:t>: 10.1080/21565503.2014.999806.</a:t>
            </a:r>
          </a:p>
          <a:p>
            <a:r>
              <a:rPr lang="en-US" sz="2800" dirty="0"/>
              <a:t>Lipman, Beata, ed. 1984. </a:t>
            </a:r>
            <a:r>
              <a:rPr lang="en-US" sz="2800" i="1" dirty="0"/>
              <a:t>We Make Freedom: Women in South Africa</a:t>
            </a:r>
            <a:r>
              <a:rPr lang="en-US" sz="2800" dirty="0"/>
              <a:t>. London ; Boston: Pandora Press.</a:t>
            </a:r>
          </a:p>
          <a:p>
            <a:r>
              <a:rPr lang="en-US" sz="2800" dirty="0" err="1"/>
              <a:t>Misra</a:t>
            </a:r>
            <a:r>
              <a:rPr lang="en-US" sz="2800" dirty="0"/>
              <a:t>, Joya, and </a:t>
            </a:r>
            <a:r>
              <a:rPr lang="en-US" sz="2800" dirty="0" err="1"/>
              <a:t>Eiko</a:t>
            </a:r>
            <a:r>
              <a:rPr lang="en-US" sz="2800" dirty="0"/>
              <a:t> Strader. 2013. “GENDER PAY EQUITY IN ADVANCED COUNTRIES: THE ROLE OF PARENTHOOD AND POLICIES.” </a:t>
            </a:r>
            <a:r>
              <a:rPr lang="en-US" sz="2800" i="1" dirty="0"/>
              <a:t>Journal of International Affairs</a:t>
            </a:r>
            <a:r>
              <a:rPr lang="en-US" sz="2800" dirty="0"/>
              <a:t> 67(1): 27–41.</a:t>
            </a:r>
          </a:p>
          <a:p>
            <a:r>
              <a:rPr lang="en-US" sz="2800" dirty="0"/>
              <a:t>Oslo (PRIO), Peace </a:t>
            </a:r>
            <a:r>
              <a:rPr lang="en-US" sz="2800" dirty="0" err="1"/>
              <a:t>Pesearch</a:t>
            </a:r>
            <a:r>
              <a:rPr lang="en-US" sz="2800" dirty="0"/>
              <a:t> Institute. “ACLED - Armed Conflict Location and Event Data - PRIO.” </a:t>
            </a:r>
            <a:r>
              <a:rPr lang="en-US" sz="2800" u="sng" dirty="0">
                <a:hlinkClick r:id="rId4"/>
              </a:rPr>
              <a:t>https://www.prio.org/Data/Armed-Conflict/Armed-Conflict-Location-and-Event-Data/</a:t>
            </a:r>
            <a:r>
              <a:rPr lang="en-US" sz="2800" dirty="0"/>
              <a:t> (December 2, 2019).</a:t>
            </a:r>
          </a:p>
          <a:p>
            <a:r>
              <a:rPr lang="en-US" sz="2800" dirty="0" err="1"/>
              <a:t>Pizzarossa</a:t>
            </a:r>
            <a:r>
              <a:rPr lang="en-US" sz="2800" dirty="0"/>
              <a:t>, Lucía </a:t>
            </a:r>
            <a:r>
              <a:rPr lang="en-US" sz="2800" dirty="0" err="1"/>
              <a:t>Berro</a:t>
            </a:r>
            <a:r>
              <a:rPr lang="en-US" sz="2800" dirty="0"/>
              <a:t>, and Katrina S. </a:t>
            </a:r>
            <a:r>
              <a:rPr lang="en-US" sz="2800" dirty="0" err="1"/>
              <a:t>Perehudoff</a:t>
            </a:r>
            <a:r>
              <a:rPr lang="en-US" sz="2800" dirty="0"/>
              <a:t>. 2017. “Mapping Constitutional Commitments on Sexual and Reproductive Health and Rights A Global Survey.” </a:t>
            </a:r>
            <a:r>
              <a:rPr lang="en-US" sz="2800" i="1" dirty="0"/>
              <a:t>Healthcare as a Human Rights Issue</a:t>
            </a:r>
            <a:r>
              <a:rPr lang="en-US" sz="2800" dirty="0"/>
              <a:t>: 321–46. </a:t>
            </a:r>
            <a:r>
              <a:rPr lang="en-US" sz="2800" dirty="0" err="1"/>
              <a:t>doi</a:t>
            </a:r>
            <a:r>
              <a:rPr lang="en-US" sz="2800" dirty="0"/>
              <a:t>: 10.14361/9783839440544-012.</a:t>
            </a:r>
          </a:p>
          <a:p>
            <a:r>
              <a:rPr lang="en-US" sz="2800" dirty="0"/>
              <a:t>Rudman, Laurie A., and Peter Glick. 1999. “Feminized Management and Backlash toward Agentic Women: The Hidden Costs to Women of a Kinder, Gentler Image of Middle Managers.” </a:t>
            </a:r>
            <a:r>
              <a:rPr lang="en-US" sz="2800" i="1" dirty="0"/>
              <a:t>Journal of Personality and Social Psychology</a:t>
            </a:r>
            <a:r>
              <a:rPr lang="en-US" sz="2800" dirty="0"/>
              <a:t>77(5): 1004–10. </a:t>
            </a:r>
            <a:r>
              <a:rPr lang="en-US" sz="2800" dirty="0" err="1"/>
              <a:t>doi</a:t>
            </a:r>
            <a:r>
              <a:rPr lang="en-US" sz="2800" dirty="0"/>
              <a:t>: 10.1037//0022-3514.77.5.1004.</a:t>
            </a:r>
          </a:p>
          <a:p>
            <a:r>
              <a:rPr lang="en-US" sz="2800" dirty="0"/>
              <a:t>Sachs, Albie. 1990. “Judges and Gender: The Constitutional Rights of Women in a Post-Apartheid South Africa.” </a:t>
            </a:r>
            <a:r>
              <a:rPr lang="en-US" sz="2800" i="1" dirty="0"/>
              <a:t>Agenda: Empowering Women for Gender Equity</a:t>
            </a:r>
            <a:r>
              <a:rPr lang="en-US" sz="2800" dirty="0"/>
              <a:t> (7): 1–11.</a:t>
            </a:r>
          </a:p>
          <a:p>
            <a:r>
              <a:rPr lang="en-US" sz="2800" dirty="0"/>
              <a:t>Sanford, Victoria, Katerina </a:t>
            </a:r>
            <a:r>
              <a:rPr lang="en-US" sz="2800" dirty="0" err="1"/>
              <a:t>Stefatos</a:t>
            </a:r>
            <a:r>
              <a:rPr lang="en-US" sz="2800" dirty="0"/>
              <a:t>, and Cecilia M. Salvi. 2016. </a:t>
            </a:r>
            <a:r>
              <a:rPr lang="en-US" sz="2800" i="1" dirty="0"/>
              <a:t>Gender Violence in Peace and War: States of Complicity</a:t>
            </a:r>
            <a:r>
              <a:rPr lang="en-US" sz="2800" dirty="0"/>
              <a:t>. New Brunswick: Rutgers University Press.</a:t>
            </a:r>
          </a:p>
          <a:p>
            <a:r>
              <a:rPr lang="en-US" sz="2800" dirty="0" err="1"/>
              <a:t>Sherif</a:t>
            </a:r>
            <a:r>
              <a:rPr lang="en-US" sz="2800" dirty="0"/>
              <a:t>, M. (1936). The psychology of social norms. Oxford, England: Harper.</a:t>
            </a:r>
          </a:p>
          <a:p>
            <a:r>
              <a:rPr lang="en-US" sz="2800" dirty="0" err="1"/>
              <a:t>Shiela</a:t>
            </a:r>
            <a:r>
              <a:rPr lang="en-US" sz="2800" dirty="0"/>
              <a:t> </a:t>
            </a:r>
            <a:r>
              <a:rPr lang="en-US" sz="2800" dirty="0" err="1"/>
              <a:t>Meintjes</a:t>
            </a:r>
            <a:r>
              <a:rPr lang="en-US" sz="2800" dirty="0"/>
              <a:t>, and Beth Goldblatt. “Gender and the Truth and Reconciliation Commission.” </a:t>
            </a:r>
            <a:r>
              <a:rPr lang="en-US" sz="2800" u="sng" dirty="0">
                <a:hlinkClick r:id="rId5"/>
              </a:rPr>
              <a:t>https://www.justice.gov.za/trc/hrvtrans/submit/gender.htm</a:t>
            </a:r>
            <a:r>
              <a:rPr lang="en-US" sz="2800" dirty="0"/>
              <a:t> (February 10, 2020).</a:t>
            </a:r>
          </a:p>
          <a:p>
            <a:r>
              <a:rPr lang="en-US" sz="2800" dirty="0"/>
              <a:t>Snider, Laureen. 1998. “TOWARDS SAFER SOCIETIES: Punishment, Masculinities and Violence Against Women.” </a:t>
            </a:r>
            <a:r>
              <a:rPr lang="en-US" sz="2800" i="1" dirty="0"/>
              <a:t>The British Journal of Criminology</a:t>
            </a:r>
            <a:r>
              <a:rPr lang="en-US" sz="2800" dirty="0"/>
              <a:t> 38(1): 1–39.</a:t>
            </a:r>
          </a:p>
          <a:p>
            <a:r>
              <a:rPr lang="en-US" sz="2800" dirty="0"/>
              <a:t>The Republic of South Africa. 1998. </a:t>
            </a:r>
            <a:r>
              <a:rPr lang="en-US" sz="2800" i="1" dirty="0"/>
              <a:t>South Africa Demographic and Health Survey 1998. </a:t>
            </a:r>
            <a:endParaRPr lang="en-US" sz="2800" dirty="0"/>
          </a:p>
          <a:p>
            <a:r>
              <a:rPr lang="en-US" sz="2800" dirty="0"/>
              <a:t>The Republic of South Africa. 2003. </a:t>
            </a:r>
            <a:r>
              <a:rPr lang="en-US" sz="2800" i="1" dirty="0"/>
              <a:t>South Africa Demographic and Health Survey 2003. </a:t>
            </a:r>
            <a:endParaRPr lang="en-US" sz="2800" dirty="0"/>
          </a:p>
          <a:p>
            <a:r>
              <a:rPr lang="en-US" sz="2800" dirty="0"/>
              <a:t>The Republic of South Africa. 2016. </a:t>
            </a:r>
            <a:r>
              <a:rPr lang="en-US" sz="2800" i="1" dirty="0"/>
              <a:t>South Africa Demographic and Health Survey 2016. </a:t>
            </a:r>
            <a:endParaRPr lang="en-US" sz="2800" dirty="0"/>
          </a:p>
          <a:p>
            <a:r>
              <a:rPr lang="en-US" sz="2800" dirty="0"/>
              <a:t>Thorpe, Jen, ed. 2018. </a:t>
            </a:r>
            <a:r>
              <a:rPr lang="en-US" sz="2800" i="1" dirty="0"/>
              <a:t>Feminism Is- South Africans Speak Their Truth</a:t>
            </a:r>
            <a:r>
              <a:rPr lang="en-US" sz="2800" dirty="0"/>
              <a:t>. Kwela Books.</a:t>
            </a:r>
          </a:p>
          <a:p>
            <a:r>
              <a:rPr lang="en-US" sz="2800" dirty="0"/>
              <a:t>van der Bijl, </a:t>
            </a:r>
            <a:r>
              <a:rPr lang="en-US" sz="2800" dirty="0" err="1"/>
              <a:t>Charnelle</a:t>
            </a:r>
            <a:r>
              <a:rPr lang="en-US" sz="2800" dirty="0"/>
              <a:t>, and Philip N. S. </a:t>
            </a:r>
            <a:r>
              <a:rPr lang="en-US" sz="2800" dirty="0" err="1"/>
              <a:t>Rumney</a:t>
            </a:r>
            <a:r>
              <a:rPr lang="en-US" sz="2800" dirty="0"/>
              <a:t>. 2009. “Attitudes, Rape and Law Reform in South Africa.” </a:t>
            </a:r>
            <a:r>
              <a:rPr lang="en-US" sz="2800" i="1" dirty="0"/>
              <a:t>The Journal of Criminal Law</a:t>
            </a:r>
            <a:r>
              <a:rPr lang="en-US" sz="2800" dirty="0"/>
              <a:t> 73(5): 414–29.</a:t>
            </a:r>
          </a:p>
          <a:p>
            <a:r>
              <a:rPr lang="en-US" sz="2800" dirty="0"/>
              <a:t>“WVS Database.” (1984)  </a:t>
            </a:r>
            <a:r>
              <a:rPr lang="en-US" sz="2800" u="sng" dirty="0">
                <a:hlinkClick r:id="rId6"/>
              </a:rPr>
              <a:t>http://www.worldvaluessurvey.org/WVSContents.jsp</a:t>
            </a:r>
            <a:r>
              <a:rPr lang="en-US" sz="2800" dirty="0"/>
              <a:t> (March 5, 2020).</a:t>
            </a:r>
          </a:p>
          <a:p>
            <a:endParaRPr lang="en-US" dirty="0"/>
          </a:p>
        </p:txBody>
      </p:sp>
    </p:spTree>
    <p:extLst>
      <p:ext uri="{BB962C8B-B14F-4D97-AF65-F5344CB8AC3E}">
        <p14:creationId xmlns:p14="http://schemas.microsoft.com/office/powerpoint/2010/main" val="394587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607D3F-56C7-4BF6-9895-A896A0F75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2534BB-5ABE-A94A-AAA5-90228BFAE77E}"/>
              </a:ext>
            </a:extLst>
          </p:cNvPr>
          <p:cNvSpPr>
            <a:spLocks noGrp="1"/>
          </p:cNvSpPr>
          <p:nvPr>
            <p:ph type="title"/>
          </p:nvPr>
        </p:nvSpPr>
        <p:spPr>
          <a:xfrm>
            <a:off x="1371600" y="685800"/>
            <a:ext cx="9601200" cy="1485900"/>
          </a:xfrm>
        </p:spPr>
        <p:txBody>
          <a:bodyPr vert="horz" lIns="91440" tIns="45720" rIns="91440" bIns="45720" rtlCol="0" anchor="t">
            <a:normAutofit/>
          </a:bodyPr>
          <a:lstStyle/>
          <a:p>
            <a:pPr>
              <a:lnSpc>
                <a:spcPct val="89000"/>
              </a:lnSpc>
            </a:pPr>
            <a:r>
              <a:rPr lang="en-US" sz="4400" dirty="0"/>
              <a:t>Outline</a:t>
            </a:r>
            <a:endParaRPr lang="en-US" sz="4400"/>
          </a:p>
        </p:txBody>
      </p:sp>
      <p:graphicFrame>
        <p:nvGraphicFramePr>
          <p:cNvPr id="6" name="Text Placeholder 3">
            <a:extLst>
              <a:ext uri="{FF2B5EF4-FFF2-40B4-BE49-F238E27FC236}">
                <a16:creationId xmlns:a16="http://schemas.microsoft.com/office/drawing/2014/main" id="{DAD3DD3E-8C4F-4E19-A0B0-1C7FC099F486}"/>
              </a:ext>
            </a:extLst>
          </p:cNvPr>
          <p:cNvGraphicFramePr/>
          <p:nvPr>
            <p:extLst>
              <p:ext uri="{D42A27DB-BD31-4B8C-83A1-F6EECF244321}">
                <p14:modId xmlns:p14="http://schemas.microsoft.com/office/powerpoint/2010/main" val="209320115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13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C2C4999-820C-4B00-A344-6F883AFDC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51DA32-C6B2-1047-A047-BF56CA2087D0}"/>
              </a:ext>
            </a:extLst>
          </p:cNvPr>
          <p:cNvSpPr>
            <a:spLocks noGrp="1"/>
          </p:cNvSpPr>
          <p:nvPr>
            <p:ph type="title"/>
          </p:nvPr>
        </p:nvSpPr>
        <p:spPr>
          <a:xfrm>
            <a:off x="784743" y="685800"/>
            <a:ext cx="5958837" cy="1485900"/>
          </a:xfrm>
        </p:spPr>
        <p:txBody>
          <a:bodyPr>
            <a:normAutofit/>
          </a:bodyPr>
          <a:lstStyle/>
          <a:p>
            <a:r>
              <a:rPr lang="en-US" dirty="0"/>
              <a:t>General Topic</a:t>
            </a:r>
          </a:p>
        </p:txBody>
      </p:sp>
      <p:sp>
        <p:nvSpPr>
          <p:cNvPr id="3" name="Content Placeholder 2">
            <a:extLst>
              <a:ext uri="{FF2B5EF4-FFF2-40B4-BE49-F238E27FC236}">
                <a16:creationId xmlns:a16="http://schemas.microsoft.com/office/drawing/2014/main" id="{26591353-4F2B-BE41-8534-44D0719CF2BC}"/>
              </a:ext>
            </a:extLst>
          </p:cNvPr>
          <p:cNvSpPr>
            <a:spLocks noGrp="1"/>
          </p:cNvSpPr>
          <p:nvPr>
            <p:ph idx="1"/>
          </p:nvPr>
        </p:nvSpPr>
        <p:spPr>
          <a:xfrm>
            <a:off x="784743" y="2286000"/>
            <a:ext cx="5958837" cy="3581400"/>
          </a:xfrm>
        </p:spPr>
        <p:txBody>
          <a:bodyPr>
            <a:normAutofit/>
          </a:bodyPr>
          <a:lstStyle/>
          <a:p>
            <a:pPr marL="0" indent="0">
              <a:buNone/>
            </a:pPr>
            <a:r>
              <a:rPr lang="en-US" sz="1700"/>
              <a:t>This study seeks to understand the relationship between the status of women, the presence of sexual violence, and the backlash effect. Specifically, this study questions whether societal backlash occurs in the form of increased sexual violence as a result of an improvement in the status of women. I hypothesize that the status of women influences the presence of sexual violence conditional on time in which women have gained rights or pushed for more rights. I use a longitudinal case study approach to analyze the relationship between the status of women and sexual violence during and after conflict in South Africa. This Independent Study finds probable linkage between the status of women and sexual violence because of the backlash from society.</a:t>
            </a:r>
          </a:p>
        </p:txBody>
      </p:sp>
      <p:sp>
        <p:nvSpPr>
          <p:cNvPr id="24" name="Rectangle 23">
            <a:extLst>
              <a:ext uri="{FF2B5EF4-FFF2-40B4-BE49-F238E27FC236}">
                <a16:creationId xmlns:a16="http://schemas.microsoft.com/office/drawing/2014/main" id="{3C76B390-2263-4F9B-910C-16354835C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Female">
            <a:extLst>
              <a:ext uri="{FF2B5EF4-FFF2-40B4-BE49-F238E27FC236}">
                <a16:creationId xmlns:a16="http://schemas.microsoft.com/office/drawing/2014/main" id="{0AD5AA56-60D8-CF45-8D62-94BBFF003B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52340" y="1778834"/>
            <a:ext cx="3299579" cy="3299579"/>
          </a:xfrm>
          <a:prstGeom prst="rect">
            <a:avLst/>
          </a:prstGeom>
        </p:spPr>
      </p:pic>
    </p:spTree>
    <p:extLst>
      <p:ext uri="{BB962C8B-B14F-4D97-AF65-F5344CB8AC3E}">
        <p14:creationId xmlns:p14="http://schemas.microsoft.com/office/powerpoint/2010/main" val="150819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AFC6D-1EA6-C34C-9D07-0FD8C4ABF1FA}"/>
              </a:ext>
            </a:extLst>
          </p:cNvPr>
          <p:cNvSpPr>
            <a:spLocks noGrp="1"/>
          </p:cNvSpPr>
          <p:nvPr>
            <p:ph type="title"/>
          </p:nvPr>
        </p:nvSpPr>
        <p:spPr/>
        <p:txBody>
          <a:bodyPr/>
          <a:lstStyle/>
          <a:p>
            <a:pPr algn="ctr"/>
            <a:r>
              <a:rPr lang="en-US" dirty="0"/>
              <a:t>Literature Review</a:t>
            </a:r>
          </a:p>
        </p:txBody>
      </p:sp>
      <p:sp>
        <p:nvSpPr>
          <p:cNvPr id="3" name="Content Placeholder 2">
            <a:extLst>
              <a:ext uri="{FF2B5EF4-FFF2-40B4-BE49-F238E27FC236}">
                <a16:creationId xmlns:a16="http://schemas.microsoft.com/office/drawing/2014/main" id="{4454370A-9774-704B-A117-BC02BE5A2A2F}"/>
              </a:ext>
            </a:extLst>
          </p:cNvPr>
          <p:cNvSpPr>
            <a:spLocks noGrp="1"/>
          </p:cNvSpPr>
          <p:nvPr>
            <p:ph idx="1"/>
          </p:nvPr>
        </p:nvSpPr>
        <p:spPr>
          <a:xfrm>
            <a:off x="1371600" y="1318437"/>
            <a:ext cx="9601200" cy="5539563"/>
          </a:xfrm>
        </p:spPr>
        <p:txBody>
          <a:bodyPr>
            <a:normAutofit fontScale="85000" lnSpcReduction="20000"/>
          </a:bodyPr>
          <a:lstStyle/>
          <a:p>
            <a:r>
              <a:rPr lang="en-US" dirty="0"/>
              <a:t>The Status of Women</a:t>
            </a:r>
          </a:p>
          <a:p>
            <a:pPr lvl="1"/>
            <a:r>
              <a:rPr lang="en-US" dirty="0"/>
              <a:t>Legal &amp; Political Rights</a:t>
            </a:r>
          </a:p>
          <a:p>
            <a:pPr lvl="2"/>
            <a:r>
              <a:rPr lang="en-US" dirty="0"/>
              <a:t>The foundation that determines if they have access to basic human rights. </a:t>
            </a:r>
          </a:p>
          <a:p>
            <a:pPr lvl="3"/>
            <a:r>
              <a:rPr lang="en-US" dirty="0"/>
              <a:t>Reclusive: Laws restricting movement, laws not being enforced, rates of investigation, lack of reproductive rights, women not knowing their rights, rape and martial rape not being considered a crime, lack of commitment to international agreements, etc.</a:t>
            </a:r>
          </a:p>
          <a:p>
            <a:pPr lvl="3"/>
            <a:r>
              <a:rPr lang="en-US" dirty="0"/>
              <a:t>Progressive: Laws against sexual violence that is not gender specific, reproductive rights, international agreements are implemented and followed, etc. </a:t>
            </a:r>
          </a:p>
          <a:p>
            <a:pPr lvl="1"/>
            <a:r>
              <a:rPr lang="en-US" dirty="0"/>
              <a:t>Social Norms</a:t>
            </a:r>
          </a:p>
          <a:p>
            <a:pPr lvl="2"/>
            <a:r>
              <a:rPr lang="en-US" dirty="0"/>
              <a:t>“Social norms are rules and standards that are understood by members of a group, and that guide and/or constrain social behavior without the force of laws.” (</a:t>
            </a:r>
            <a:r>
              <a:rPr lang="en-US" dirty="0" err="1"/>
              <a:t>Sherif</a:t>
            </a:r>
            <a:r>
              <a:rPr lang="en-US" dirty="0"/>
              <a:t>, 152). </a:t>
            </a:r>
          </a:p>
          <a:p>
            <a:pPr lvl="3"/>
            <a:r>
              <a:rPr lang="en-US" dirty="0"/>
              <a:t>Reclusive: Not being allowed to talk about rape, community shuns victims of sexual violence, rape a part of wartime culture, gender in war impacting identity, etc. </a:t>
            </a:r>
          </a:p>
          <a:p>
            <a:pPr lvl="3"/>
            <a:r>
              <a:rPr lang="en-US" dirty="0"/>
              <a:t>Progressive: Right to go to school, shared experiences increase gender identity, rape not being gender specific, etc. </a:t>
            </a:r>
          </a:p>
          <a:p>
            <a:pPr lvl="1"/>
            <a:r>
              <a:rPr lang="en-US" dirty="0"/>
              <a:t>Economic Rights</a:t>
            </a:r>
          </a:p>
          <a:p>
            <a:pPr lvl="2"/>
            <a:r>
              <a:rPr lang="en-US" dirty="0"/>
              <a:t>Right to work and economic independence.</a:t>
            </a:r>
          </a:p>
          <a:p>
            <a:pPr lvl="3"/>
            <a:r>
              <a:rPr lang="en-US" dirty="0"/>
              <a:t>Reclusive: Sexual violence is cheap, prostitution and human trafficking source of income, sex segregation of jobs, discrimination by employers, gender wage gap, gender socialization, women only seen as reproducers, etc.</a:t>
            </a:r>
          </a:p>
          <a:p>
            <a:pPr lvl="3"/>
            <a:r>
              <a:rPr lang="en-US" dirty="0"/>
              <a:t>Progressive: Increase in employment outside the home, etc. </a:t>
            </a:r>
          </a:p>
          <a:p>
            <a:r>
              <a:rPr lang="en-US" dirty="0"/>
              <a:t>The Backlash Effect</a:t>
            </a:r>
          </a:p>
          <a:p>
            <a:pPr lvl="1"/>
            <a:r>
              <a:rPr lang="en-US" dirty="0"/>
              <a:t>An adverse response from those who believe women do not have right to certain values. </a:t>
            </a:r>
          </a:p>
        </p:txBody>
      </p:sp>
      <p:pic>
        <p:nvPicPr>
          <p:cNvPr id="5" name="Graphic 4" descr="Social network">
            <a:extLst>
              <a:ext uri="{FF2B5EF4-FFF2-40B4-BE49-F238E27FC236}">
                <a16:creationId xmlns:a16="http://schemas.microsoft.com/office/drawing/2014/main" id="{9CF42470-900C-EC4D-B7A5-7AA6DAF6EFE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8438" y="457200"/>
            <a:ext cx="1376362" cy="1376362"/>
          </a:xfrm>
          <a:prstGeom prst="rect">
            <a:avLst/>
          </a:prstGeom>
        </p:spPr>
      </p:pic>
    </p:spTree>
    <p:extLst>
      <p:ext uri="{BB962C8B-B14F-4D97-AF65-F5344CB8AC3E}">
        <p14:creationId xmlns:p14="http://schemas.microsoft.com/office/powerpoint/2010/main" val="71154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C46C-1120-6C41-A59C-D3AD3412C57F}"/>
              </a:ext>
            </a:extLst>
          </p:cNvPr>
          <p:cNvSpPr>
            <a:spLocks noGrp="1"/>
          </p:cNvSpPr>
          <p:nvPr>
            <p:ph type="title"/>
          </p:nvPr>
        </p:nvSpPr>
        <p:spPr/>
        <p:txBody>
          <a:bodyPr/>
          <a:lstStyle/>
          <a:p>
            <a:r>
              <a:rPr lang="en-US" dirty="0"/>
              <a:t>Theory</a:t>
            </a:r>
          </a:p>
        </p:txBody>
      </p:sp>
      <p:sp>
        <p:nvSpPr>
          <p:cNvPr id="4" name="Text Placeholder 3">
            <a:extLst>
              <a:ext uri="{FF2B5EF4-FFF2-40B4-BE49-F238E27FC236}">
                <a16:creationId xmlns:a16="http://schemas.microsoft.com/office/drawing/2014/main" id="{1D94E0F4-5126-6A4F-AB06-220374C28C52}"/>
              </a:ext>
            </a:extLst>
          </p:cNvPr>
          <p:cNvSpPr>
            <a:spLocks noGrp="1"/>
          </p:cNvSpPr>
          <p:nvPr>
            <p:ph type="body" sz="half" idx="2"/>
          </p:nvPr>
        </p:nvSpPr>
        <p:spPr>
          <a:xfrm>
            <a:off x="608874" y="1923472"/>
            <a:ext cx="3855720" cy="3011056"/>
          </a:xfrm>
        </p:spPr>
        <p:txBody>
          <a:bodyPr>
            <a:noAutofit/>
          </a:bodyPr>
          <a:lstStyle/>
          <a:p>
            <a:pPr marL="285750" indent="-285750">
              <a:buFont typeface="Arial" panose="020B0604020202020204" pitchFamily="34" charset="0"/>
              <a:buChar char="•"/>
            </a:pPr>
            <a:r>
              <a:rPr lang="en-US" sz="2000" dirty="0">
                <a:solidFill>
                  <a:schemeClr val="bg1"/>
                </a:solidFill>
              </a:rPr>
              <a:t>Research Question: What is the variable role of the status of women on the perpetration of sexual violence in conflict and post-conflict settings?</a:t>
            </a:r>
          </a:p>
          <a:p>
            <a:pPr marL="285750" indent="-285750">
              <a:buFont typeface="Arial" panose="020B0604020202020204" pitchFamily="34" charset="0"/>
              <a:buChar char="•"/>
            </a:pPr>
            <a:r>
              <a:rPr lang="en-US" sz="2000" dirty="0">
                <a:solidFill>
                  <a:schemeClr val="bg1"/>
                </a:solidFill>
              </a:rPr>
              <a:t>Hypothesis: When there is an increase in women’s rights or a push for women’s rights, there will be a momentary resurgence in sexual violence. </a:t>
            </a:r>
          </a:p>
        </p:txBody>
      </p:sp>
      <p:sp>
        <p:nvSpPr>
          <p:cNvPr id="6" name="Right Arrow 5">
            <a:extLst>
              <a:ext uri="{FF2B5EF4-FFF2-40B4-BE49-F238E27FC236}">
                <a16:creationId xmlns:a16="http://schemas.microsoft.com/office/drawing/2014/main" id="{6A32FF74-8F51-0042-AA65-06EC60099389}"/>
              </a:ext>
            </a:extLst>
          </p:cNvPr>
          <p:cNvSpPr/>
          <p:nvPr/>
        </p:nvSpPr>
        <p:spPr>
          <a:xfrm>
            <a:off x="2244725" y="7550785"/>
            <a:ext cx="2507615" cy="2349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Down Arrow 8">
            <a:extLst>
              <a:ext uri="{FF2B5EF4-FFF2-40B4-BE49-F238E27FC236}">
                <a16:creationId xmlns:a16="http://schemas.microsoft.com/office/drawing/2014/main" id="{834BFFF6-2560-D14D-A06F-5069A32155EA}"/>
              </a:ext>
            </a:extLst>
          </p:cNvPr>
          <p:cNvSpPr/>
          <p:nvPr/>
        </p:nvSpPr>
        <p:spPr>
          <a:xfrm>
            <a:off x="3380105" y="7789545"/>
            <a:ext cx="231140" cy="7385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7">
            <a:extLst>
              <a:ext uri="{FF2B5EF4-FFF2-40B4-BE49-F238E27FC236}">
                <a16:creationId xmlns:a16="http://schemas.microsoft.com/office/drawing/2014/main" id="{B02B3245-76A4-2C41-9B93-5B61DC722C0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3">
            <a:extLst>
              <a:ext uri="{FF2B5EF4-FFF2-40B4-BE49-F238E27FC236}">
                <a16:creationId xmlns:a16="http://schemas.microsoft.com/office/drawing/2014/main" id="{9206E50C-2B99-3E46-8CFA-0B4573E47B07}"/>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59861487-6E9D-E64A-8F5E-35C9EAFC1871}"/>
              </a:ext>
            </a:extLst>
          </p:cNvPr>
          <p:cNvSpPr txBox="1"/>
          <p:nvPr/>
        </p:nvSpPr>
        <p:spPr>
          <a:xfrm>
            <a:off x="5688370" y="2520518"/>
            <a:ext cx="1852880" cy="646331"/>
          </a:xfrm>
          <a:prstGeom prst="rect">
            <a:avLst/>
          </a:prstGeom>
          <a:noFill/>
        </p:spPr>
        <p:txBody>
          <a:bodyPr wrap="none" rtlCol="0">
            <a:spAutoFit/>
          </a:bodyPr>
          <a:lstStyle/>
          <a:p>
            <a:pPr algn="ctr"/>
            <a:r>
              <a:rPr lang="en-US" dirty="0"/>
              <a:t>Status of Women</a:t>
            </a:r>
          </a:p>
          <a:p>
            <a:pPr algn="ctr"/>
            <a:r>
              <a:rPr lang="en-US" dirty="0"/>
              <a:t>(IV)</a:t>
            </a:r>
          </a:p>
        </p:txBody>
      </p:sp>
      <p:sp>
        <p:nvSpPr>
          <p:cNvPr id="15" name="TextBox 14">
            <a:extLst>
              <a:ext uri="{FF2B5EF4-FFF2-40B4-BE49-F238E27FC236}">
                <a16:creationId xmlns:a16="http://schemas.microsoft.com/office/drawing/2014/main" id="{1F53568D-7023-E343-8544-636E22F3A186}"/>
              </a:ext>
            </a:extLst>
          </p:cNvPr>
          <p:cNvSpPr txBox="1"/>
          <p:nvPr/>
        </p:nvSpPr>
        <p:spPr>
          <a:xfrm>
            <a:off x="10122195" y="2520518"/>
            <a:ext cx="1767663" cy="646331"/>
          </a:xfrm>
          <a:prstGeom prst="rect">
            <a:avLst/>
          </a:prstGeom>
          <a:noFill/>
        </p:spPr>
        <p:txBody>
          <a:bodyPr wrap="none" rtlCol="0">
            <a:spAutoFit/>
          </a:bodyPr>
          <a:lstStyle/>
          <a:p>
            <a:pPr algn="ctr"/>
            <a:r>
              <a:rPr lang="en-US" dirty="0"/>
              <a:t>Sexual Violence </a:t>
            </a:r>
          </a:p>
          <a:p>
            <a:pPr algn="ctr"/>
            <a:r>
              <a:rPr lang="en-US" dirty="0"/>
              <a:t>(DV)</a:t>
            </a:r>
          </a:p>
        </p:txBody>
      </p:sp>
      <p:sp>
        <p:nvSpPr>
          <p:cNvPr id="16" name="TextBox 15">
            <a:extLst>
              <a:ext uri="{FF2B5EF4-FFF2-40B4-BE49-F238E27FC236}">
                <a16:creationId xmlns:a16="http://schemas.microsoft.com/office/drawing/2014/main" id="{151C138E-ADB0-C349-8C19-BE0E782A958A}"/>
              </a:ext>
            </a:extLst>
          </p:cNvPr>
          <p:cNvSpPr txBox="1"/>
          <p:nvPr/>
        </p:nvSpPr>
        <p:spPr>
          <a:xfrm>
            <a:off x="7727407" y="3680826"/>
            <a:ext cx="2260683" cy="646331"/>
          </a:xfrm>
          <a:prstGeom prst="rect">
            <a:avLst/>
          </a:prstGeom>
          <a:noFill/>
        </p:spPr>
        <p:txBody>
          <a:bodyPr wrap="none" rtlCol="0">
            <a:spAutoFit/>
          </a:bodyPr>
          <a:lstStyle/>
          <a:p>
            <a:pPr algn="ctr"/>
            <a:r>
              <a:rPr lang="en-US" dirty="0"/>
              <a:t>Transitional Phase</a:t>
            </a:r>
          </a:p>
          <a:p>
            <a:pPr algn="ctr"/>
            <a:r>
              <a:rPr lang="en-US" dirty="0"/>
              <a:t>(Conditional Variable)</a:t>
            </a:r>
          </a:p>
        </p:txBody>
      </p:sp>
      <p:sp>
        <p:nvSpPr>
          <p:cNvPr id="17" name="TextBox 16">
            <a:extLst>
              <a:ext uri="{FF2B5EF4-FFF2-40B4-BE49-F238E27FC236}">
                <a16:creationId xmlns:a16="http://schemas.microsoft.com/office/drawing/2014/main" id="{D309A8A3-AD58-7D48-A1A6-E81B570B541B}"/>
              </a:ext>
            </a:extLst>
          </p:cNvPr>
          <p:cNvSpPr txBox="1"/>
          <p:nvPr/>
        </p:nvSpPr>
        <p:spPr>
          <a:xfrm>
            <a:off x="8650000" y="1580076"/>
            <a:ext cx="415498" cy="369332"/>
          </a:xfrm>
          <a:prstGeom prst="rect">
            <a:avLst/>
          </a:prstGeom>
          <a:noFill/>
        </p:spPr>
        <p:txBody>
          <a:bodyPr wrap="none" rtlCol="0">
            <a:spAutoFit/>
          </a:bodyPr>
          <a:lstStyle/>
          <a:p>
            <a:r>
              <a:rPr lang="en-US" dirty="0"/>
              <a:t>__</a:t>
            </a:r>
          </a:p>
        </p:txBody>
      </p:sp>
      <p:sp>
        <p:nvSpPr>
          <p:cNvPr id="18" name="Right Arrow 17">
            <a:extLst>
              <a:ext uri="{FF2B5EF4-FFF2-40B4-BE49-F238E27FC236}">
                <a16:creationId xmlns:a16="http://schemas.microsoft.com/office/drawing/2014/main" id="{9F292E33-2CAB-284C-842D-66A149BEC2EA}"/>
              </a:ext>
            </a:extLst>
          </p:cNvPr>
          <p:cNvSpPr/>
          <p:nvPr/>
        </p:nvSpPr>
        <p:spPr>
          <a:xfrm>
            <a:off x="7727407" y="2510487"/>
            <a:ext cx="2260682" cy="369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a:extLst>
              <a:ext uri="{FF2B5EF4-FFF2-40B4-BE49-F238E27FC236}">
                <a16:creationId xmlns:a16="http://schemas.microsoft.com/office/drawing/2014/main" id="{42B6C071-8236-1046-83C8-BE4101A2A301}"/>
              </a:ext>
            </a:extLst>
          </p:cNvPr>
          <p:cNvSpPr/>
          <p:nvPr/>
        </p:nvSpPr>
        <p:spPr>
          <a:xfrm>
            <a:off x="8650000" y="2753833"/>
            <a:ext cx="415498" cy="9269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654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BA12-8D3B-3245-A522-C32126B2FA07}"/>
              </a:ext>
            </a:extLst>
          </p:cNvPr>
          <p:cNvSpPr>
            <a:spLocks noGrp="1"/>
          </p:cNvSpPr>
          <p:nvPr>
            <p:ph type="title"/>
          </p:nvPr>
        </p:nvSpPr>
        <p:spPr/>
        <p:txBody>
          <a:bodyPr/>
          <a:lstStyle/>
          <a:p>
            <a:r>
              <a:rPr lang="en-US" dirty="0"/>
              <a:t>Research Methods &amp; Design</a:t>
            </a:r>
          </a:p>
        </p:txBody>
      </p:sp>
      <p:sp>
        <p:nvSpPr>
          <p:cNvPr id="3" name="Content Placeholder 2">
            <a:extLst>
              <a:ext uri="{FF2B5EF4-FFF2-40B4-BE49-F238E27FC236}">
                <a16:creationId xmlns:a16="http://schemas.microsoft.com/office/drawing/2014/main" id="{C4CAAE7B-DEB5-8542-81A6-2DC3A642EFDF}"/>
              </a:ext>
            </a:extLst>
          </p:cNvPr>
          <p:cNvSpPr>
            <a:spLocks noGrp="1"/>
          </p:cNvSpPr>
          <p:nvPr>
            <p:ph sz="half" idx="1"/>
          </p:nvPr>
        </p:nvSpPr>
        <p:spPr>
          <a:xfrm>
            <a:off x="1371600" y="1754372"/>
            <a:ext cx="4447786" cy="4784651"/>
          </a:xfrm>
        </p:spPr>
        <p:txBody>
          <a:bodyPr>
            <a:normAutofit fontScale="92500" lnSpcReduction="20000"/>
          </a:bodyPr>
          <a:lstStyle/>
          <a:p>
            <a:r>
              <a:rPr lang="en-US" dirty="0"/>
              <a:t>Research Design</a:t>
            </a:r>
          </a:p>
          <a:p>
            <a:pPr lvl="1"/>
            <a:r>
              <a:rPr lang="en-US" dirty="0"/>
              <a:t>Longitudinal case study</a:t>
            </a:r>
          </a:p>
          <a:p>
            <a:pPr lvl="2"/>
            <a:r>
              <a:rPr lang="en-US" dirty="0"/>
              <a:t>Look at the status of women and sexual violence over an extended period.</a:t>
            </a:r>
          </a:p>
          <a:p>
            <a:pPr lvl="1"/>
            <a:r>
              <a:rPr lang="en-US" dirty="0"/>
              <a:t>Case Selection</a:t>
            </a:r>
          </a:p>
          <a:p>
            <a:pPr lvl="2"/>
            <a:r>
              <a:rPr lang="en-US" dirty="0"/>
              <a:t>Why South Africa?</a:t>
            </a:r>
          </a:p>
          <a:p>
            <a:pPr lvl="3"/>
            <a:r>
              <a:rPr lang="en-US" dirty="0"/>
              <a:t>Information available before and after apartheid. </a:t>
            </a:r>
          </a:p>
          <a:p>
            <a:pPr lvl="3"/>
            <a:r>
              <a:rPr lang="en-US" dirty="0"/>
              <a:t>Post Cold War.</a:t>
            </a:r>
          </a:p>
          <a:p>
            <a:pPr lvl="3"/>
            <a:r>
              <a:rPr lang="en-US" dirty="0"/>
              <a:t>Variation in levels of sexual violence over time. </a:t>
            </a:r>
          </a:p>
          <a:p>
            <a:pPr lvl="3"/>
            <a:endParaRPr lang="en-US" dirty="0"/>
          </a:p>
        </p:txBody>
      </p:sp>
      <p:sp>
        <p:nvSpPr>
          <p:cNvPr id="4" name="Content Placeholder 3">
            <a:extLst>
              <a:ext uri="{FF2B5EF4-FFF2-40B4-BE49-F238E27FC236}">
                <a16:creationId xmlns:a16="http://schemas.microsoft.com/office/drawing/2014/main" id="{AFAE6FA9-7349-4F43-977D-EB70A08F649E}"/>
              </a:ext>
            </a:extLst>
          </p:cNvPr>
          <p:cNvSpPr>
            <a:spLocks noGrp="1"/>
          </p:cNvSpPr>
          <p:nvPr>
            <p:ph sz="half" idx="2"/>
          </p:nvPr>
        </p:nvSpPr>
        <p:spPr>
          <a:xfrm>
            <a:off x="6525403" y="1754373"/>
            <a:ext cx="4447786" cy="5103628"/>
          </a:xfrm>
        </p:spPr>
        <p:txBody>
          <a:bodyPr>
            <a:normAutofit fontScale="92500" lnSpcReduction="20000"/>
          </a:bodyPr>
          <a:lstStyle/>
          <a:p>
            <a:r>
              <a:rPr lang="en-US" dirty="0"/>
              <a:t>Concepts &amp; Variables</a:t>
            </a:r>
          </a:p>
          <a:p>
            <a:pPr lvl="1"/>
            <a:r>
              <a:rPr lang="en-US" dirty="0"/>
              <a:t>Dependent Variable: Sexual Violence</a:t>
            </a:r>
          </a:p>
          <a:p>
            <a:pPr lvl="2"/>
            <a:r>
              <a:rPr lang="en-US" dirty="0"/>
              <a:t>“any form of sexual penetration, such as but not limited to, sexual slavery, forced prostitution, forced pregnancy, sexual mutilation, and sexual torture in any setting.” </a:t>
            </a:r>
          </a:p>
          <a:p>
            <a:pPr lvl="1"/>
            <a:r>
              <a:rPr lang="en-US" dirty="0"/>
              <a:t>Independent Variable: The Status of Women</a:t>
            </a:r>
          </a:p>
          <a:p>
            <a:pPr lvl="2"/>
            <a:r>
              <a:rPr lang="en-US" dirty="0"/>
              <a:t>“women’s social, political, professional, or other stature in society.”</a:t>
            </a:r>
          </a:p>
          <a:p>
            <a:pPr lvl="1"/>
            <a:r>
              <a:rPr lang="en-US" dirty="0"/>
              <a:t>Conditional Variable: Time</a:t>
            </a:r>
          </a:p>
          <a:p>
            <a:pPr lvl="2"/>
            <a:r>
              <a:rPr lang="en-US" dirty="0"/>
              <a:t>“the time immediately following a measurable increase in either the gaining of women’s rights or the demand for women’s rights.”</a:t>
            </a:r>
          </a:p>
        </p:txBody>
      </p:sp>
      <p:pic>
        <p:nvPicPr>
          <p:cNvPr id="6" name="Graphic 5" descr="Research">
            <a:extLst>
              <a:ext uri="{FF2B5EF4-FFF2-40B4-BE49-F238E27FC236}">
                <a16:creationId xmlns:a16="http://schemas.microsoft.com/office/drawing/2014/main" id="{9BA87536-8805-184A-8CDD-1DD564BB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71600" y="5362685"/>
            <a:ext cx="1176338" cy="1176338"/>
          </a:xfrm>
          <a:prstGeom prst="rect">
            <a:avLst/>
          </a:prstGeom>
        </p:spPr>
      </p:pic>
    </p:spTree>
    <p:extLst>
      <p:ext uri="{BB962C8B-B14F-4D97-AF65-F5344CB8AC3E}">
        <p14:creationId xmlns:p14="http://schemas.microsoft.com/office/powerpoint/2010/main" val="255659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6BB77-5D9D-2841-BEEC-F89A12F2A33E}"/>
              </a:ext>
            </a:extLst>
          </p:cNvPr>
          <p:cNvSpPr>
            <a:spLocks noGrp="1"/>
          </p:cNvSpPr>
          <p:nvPr>
            <p:ph type="title"/>
          </p:nvPr>
        </p:nvSpPr>
        <p:spPr/>
        <p:txBody>
          <a:bodyPr/>
          <a:lstStyle/>
          <a:p>
            <a:r>
              <a:rPr lang="en-US" dirty="0"/>
              <a:t>Case Study: South Africa</a:t>
            </a:r>
          </a:p>
        </p:txBody>
      </p:sp>
      <p:sp>
        <p:nvSpPr>
          <p:cNvPr id="3" name="Text Placeholder 2">
            <a:extLst>
              <a:ext uri="{FF2B5EF4-FFF2-40B4-BE49-F238E27FC236}">
                <a16:creationId xmlns:a16="http://schemas.microsoft.com/office/drawing/2014/main" id="{6667E5EA-3BED-6D49-83D2-11C823E2A607}"/>
              </a:ext>
            </a:extLst>
          </p:cNvPr>
          <p:cNvSpPr>
            <a:spLocks noGrp="1"/>
          </p:cNvSpPr>
          <p:nvPr>
            <p:ph type="body" idx="1"/>
          </p:nvPr>
        </p:nvSpPr>
        <p:spPr>
          <a:xfrm>
            <a:off x="1371600" y="1601641"/>
            <a:ext cx="4443984" cy="823912"/>
          </a:xfrm>
        </p:spPr>
        <p:txBody>
          <a:bodyPr/>
          <a:lstStyle/>
          <a:p>
            <a:r>
              <a:rPr lang="en-US" dirty="0"/>
              <a:t>During apartheid</a:t>
            </a:r>
          </a:p>
        </p:txBody>
      </p:sp>
      <p:sp>
        <p:nvSpPr>
          <p:cNvPr id="4" name="Content Placeholder 3">
            <a:extLst>
              <a:ext uri="{FF2B5EF4-FFF2-40B4-BE49-F238E27FC236}">
                <a16:creationId xmlns:a16="http://schemas.microsoft.com/office/drawing/2014/main" id="{24ECF44B-A43A-A646-AE5F-12AE60CEE28E}"/>
              </a:ext>
            </a:extLst>
          </p:cNvPr>
          <p:cNvSpPr>
            <a:spLocks noGrp="1"/>
          </p:cNvSpPr>
          <p:nvPr>
            <p:ph sz="half" idx="2"/>
          </p:nvPr>
        </p:nvSpPr>
        <p:spPr>
          <a:xfrm>
            <a:off x="1371600" y="2679405"/>
            <a:ext cx="4443984" cy="4093535"/>
          </a:xfrm>
        </p:spPr>
        <p:txBody>
          <a:bodyPr>
            <a:normAutofit fontScale="85000" lnSpcReduction="20000"/>
          </a:bodyPr>
          <a:lstStyle/>
          <a:p>
            <a:r>
              <a:rPr lang="en-US" dirty="0"/>
              <a:t>Sexual Violence</a:t>
            </a:r>
          </a:p>
          <a:p>
            <a:pPr lvl="1"/>
            <a:r>
              <a:rPr lang="en-US" dirty="0"/>
              <a:t>Physical and mental humiliation.</a:t>
            </a:r>
          </a:p>
          <a:p>
            <a:pPr lvl="1"/>
            <a:r>
              <a:rPr lang="en-US" dirty="0"/>
              <a:t>Large statistical evidence of domestic violence.</a:t>
            </a:r>
          </a:p>
          <a:p>
            <a:pPr lvl="1"/>
            <a:r>
              <a:rPr lang="en-US" dirty="0"/>
              <a:t>Lack of reporting of sexual violence and arresting of sexual violence perpetrators. </a:t>
            </a:r>
          </a:p>
          <a:p>
            <a:r>
              <a:rPr lang="en-US" dirty="0"/>
              <a:t>Status of Women</a:t>
            </a:r>
          </a:p>
          <a:p>
            <a:pPr lvl="1"/>
            <a:r>
              <a:rPr lang="en-US" dirty="0"/>
              <a:t>Black South African women doubly disadvantaged.</a:t>
            </a:r>
          </a:p>
          <a:p>
            <a:pPr lvl="1"/>
            <a:r>
              <a:rPr lang="en-US" dirty="0"/>
              <a:t>Myths and social stigma of victims of sexual violence- intensified by HIV/AID myths. </a:t>
            </a:r>
          </a:p>
          <a:p>
            <a:pPr lvl="1"/>
            <a:r>
              <a:rPr lang="en-US" dirty="0"/>
              <a:t>Social norms disturbed. </a:t>
            </a:r>
          </a:p>
          <a:p>
            <a:pPr lvl="1"/>
            <a:r>
              <a:rPr lang="en-US" dirty="0"/>
              <a:t>Rights were not being met.</a:t>
            </a:r>
          </a:p>
          <a:p>
            <a:pPr lvl="1"/>
            <a:r>
              <a:rPr lang="en-US" dirty="0"/>
              <a:t>Lack of equal pay or employment.</a:t>
            </a:r>
          </a:p>
          <a:p>
            <a:pPr lvl="1"/>
            <a:endParaRPr lang="en-US" dirty="0"/>
          </a:p>
        </p:txBody>
      </p:sp>
      <p:sp>
        <p:nvSpPr>
          <p:cNvPr id="5" name="Text Placeholder 4">
            <a:extLst>
              <a:ext uri="{FF2B5EF4-FFF2-40B4-BE49-F238E27FC236}">
                <a16:creationId xmlns:a16="http://schemas.microsoft.com/office/drawing/2014/main" id="{6838C2EA-88E8-1B46-8B31-ED05381F68D0}"/>
              </a:ext>
            </a:extLst>
          </p:cNvPr>
          <p:cNvSpPr>
            <a:spLocks noGrp="1"/>
          </p:cNvSpPr>
          <p:nvPr>
            <p:ph type="body" sz="quarter" idx="3"/>
          </p:nvPr>
        </p:nvSpPr>
        <p:spPr>
          <a:xfrm>
            <a:off x="6525014" y="1601641"/>
            <a:ext cx="4443984" cy="823912"/>
          </a:xfrm>
        </p:spPr>
        <p:txBody>
          <a:bodyPr/>
          <a:lstStyle/>
          <a:p>
            <a:r>
              <a:rPr lang="en-US" dirty="0"/>
              <a:t>Post- apartheid</a:t>
            </a:r>
          </a:p>
        </p:txBody>
      </p:sp>
      <p:sp>
        <p:nvSpPr>
          <p:cNvPr id="6" name="Content Placeholder 5">
            <a:extLst>
              <a:ext uri="{FF2B5EF4-FFF2-40B4-BE49-F238E27FC236}">
                <a16:creationId xmlns:a16="http://schemas.microsoft.com/office/drawing/2014/main" id="{2279CFF5-40C7-4D48-BC10-67F0B1EC924E}"/>
              </a:ext>
            </a:extLst>
          </p:cNvPr>
          <p:cNvSpPr>
            <a:spLocks noGrp="1"/>
          </p:cNvSpPr>
          <p:nvPr>
            <p:ph sz="quarter" idx="4"/>
          </p:nvPr>
        </p:nvSpPr>
        <p:spPr>
          <a:xfrm>
            <a:off x="6525014" y="2679405"/>
            <a:ext cx="4443984" cy="4178595"/>
          </a:xfrm>
        </p:spPr>
        <p:txBody>
          <a:bodyPr>
            <a:normAutofit fontScale="85000" lnSpcReduction="20000"/>
          </a:bodyPr>
          <a:lstStyle/>
          <a:p>
            <a:r>
              <a:rPr lang="en-US" dirty="0"/>
              <a:t>Sexual Violence </a:t>
            </a:r>
          </a:p>
          <a:p>
            <a:pPr lvl="1"/>
            <a:r>
              <a:rPr lang="en-US" dirty="0"/>
              <a:t>Sexual violence still present, but highly unreported.</a:t>
            </a:r>
          </a:p>
          <a:p>
            <a:pPr lvl="1"/>
            <a:r>
              <a:rPr lang="en-US" dirty="0"/>
              <a:t>Lack of police trust.</a:t>
            </a:r>
          </a:p>
          <a:p>
            <a:pPr lvl="1"/>
            <a:r>
              <a:rPr lang="en-US" dirty="0"/>
              <a:t>Education and Economic status plays a role in its presence.</a:t>
            </a:r>
          </a:p>
          <a:p>
            <a:r>
              <a:rPr lang="en-US" dirty="0"/>
              <a:t>Status of Women</a:t>
            </a:r>
          </a:p>
          <a:p>
            <a:pPr lvl="1"/>
            <a:r>
              <a:rPr lang="en-US" dirty="0"/>
              <a:t>Some political &amp; legal improvements.</a:t>
            </a:r>
          </a:p>
          <a:p>
            <a:pPr lvl="1"/>
            <a:r>
              <a:rPr lang="en-US" dirty="0"/>
              <a:t>Increase myths and social stigma of victims of sexual violence- intensified by HIV/AIDS myths.</a:t>
            </a:r>
          </a:p>
          <a:p>
            <a:pPr lvl="1"/>
            <a:r>
              <a:rPr lang="en-US" dirty="0"/>
              <a:t>Legal issues regarding trying those who perpetrate sexual violence. </a:t>
            </a:r>
          </a:p>
          <a:p>
            <a:pPr lvl="1"/>
            <a:endParaRPr lang="en-US" dirty="0"/>
          </a:p>
          <a:p>
            <a:pPr lvl="1"/>
            <a:endParaRPr lang="en-US" dirty="0"/>
          </a:p>
        </p:txBody>
      </p:sp>
      <p:pic>
        <p:nvPicPr>
          <p:cNvPr id="12" name="Graphic 11" descr="Earth globe Africa and Europe">
            <a:extLst>
              <a:ext uri="{FF2B5EF4-FFF2-40B4-BE49-F238E27FC236}">
                <a16:creationId xmlns:a16="http://schemas.microsoft.com/office/drawing/2014/main" id="{70B2D8CA-E6A8-664D-864A-AE1E1327F1F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44151" y="181198"/>
            <a:ext cx="1524000" cy="1524000"/>
          </a:xfrm>
          <a:prstGeom prst="rect">
            <a:avLst/>
          </a:prstGeom>
        </p:spPr>
      </p:pic>
    </p:spTree>
    <p:extLst>
      <p:ext uri="{BB962C8B-B14F-4D97-AF65-F5344CB8AC3E}">
        <p14:creationId xmlns:p14="http://schemas.microsoft.com/office/powerpoint/2010/main" val="408876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4B1870-7C2A-5546-929D-3E9D4F0305E0}"/>
              </a:ext>
            </a:extLst>
          </p:cNvPr>
          <p:cNvSpPr>
            <a:spLocks noGrp="1"/>
          </p:cNvSpPr>
          <p:nvPr>
            <p:ph type="title"/>
          </p:nvPr>
        </p:nvSpPr>
        <p:spPr>
          <a:xfrm>
            <a:off x="3363864" y="685800"/>
            <a:ext cx="7705164" cy="1485900"/>
          </a:xfrm>
        </p:spPr>
        <p:txBody>
          <a:bodyPr>
            <a:normAutofit/>
          </a:bodyPr>
          <a:lstStyle/>
          <a:p>
            <a:r>
              <a:rPr lang="en-US" dirty="0"/>
              <a:t>Analysis</a:t>
            </a:r>
          </a:p>
        </p:txBody>
      </p:sp>
      <p:sp>
        <p:nvSpPr>
          <p:cNvPr id="10"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55076E8-DF48-D84D-BAB7-1150CDD4B8F7}"/>
              </a:ext>
            </a:extLst>
          </p:cNvPr>
          <p:cNvSpPr>
            <a:spLocks noGrp="1"/>
          </p:cNvSpPr>
          <p:nvPr>
            <p:ph idx="1"/>
          </p:nvPr>
        </p:nvSpPr>
        <p:spPr>
          <a:xfrm>
            <a:off x="3363864" y="2286000"/>
            <a:ext cx="7705164" cy="3581400"/>
          </a:xfrm>
        </p:spPr>
        <p:txBody>
          <a:bodyPr>
            <a:normAutofit/>
          </a:bodyPr>
          <a:lstStyle/>
          <a:p>
            <a:r>
              <a:rPr lang="en-US" dirty="0"/>
              <a:t>Post-apartheid, laws were put in place to protect women, but sexual violence and violence against women still occur.</a:t>
            </a:r>
          </a:p>
          <a:p>
            <a:r>
              <a:rPr lang="en-US" dirty="0"/>
              <a:t>Black South African women faced backlash in two ways; through their gender and through their race. </a:t>
            </a:r>
          </a:p>
          <a:p>
            <a:r>
              <a:rPr lang="en-US" b="1" dirty="0"/>
              <a:t>The relationship between the status of women and sexual violence suggests that the status of women may correlate with the presence and prevalence of sexual violence. </a:t>
            </a:r>
          </a:p>
          <a:p>
            <a:pPr lvl="1"/>
            <a:r>
              <a:rPr lang="en-US" b="1" dirty="0"/>
              <a:t>The backlash effect also may play a role is this phenomenon. </a:t>
            </a:r>
          </a:p>
        </p:txBody>
      </p:sp>
      <p:pic>
        <p:nvPicPr>
          <p:cNvPr id="5" name="Graphic 4" descr="Statistics">
            <a:extLst>
              <a:ext uri="{FF2B5EF4-FFF2-40B4-BE49-F238E27FC236}">
                <a16:creationId xmlns:a16="http://schemas.microsoft.com/office/drawing/2014/main" id="{10EEAF6E-8975-4445-A168-508DE3B3AB1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4202" y="2171700"/>
            <a:ext cx="1847407" cy="1847407"/>
          </a:xfrm>
          <a:prstGeom prst="rect">
            <a:avLst/>
          </a:prstGeom>
        </p:spPr>
      </p:pic>
    </p:spTree>
    <p:extLst>
      <p:ext uri="{BB962C8B-B14F-4D97-AF65-F5344CB8AC3E}">
        <p14:creationId xmlns:p14="http://schemas.microsoft.com/office/powerpoint/2010/main" val="291670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6EABEEC-5010-4D60-BA10-93EFB26831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CF9BC528-E513-43C9-ABBF-F7ED03D6AB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C2D7D03D-0D4C-4889-AD27-F775D20F2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4" name="Rectangle 13">
            <a:extLst>
              <a:ext uri="{FF2B5EF4-FFF2-40B4-BE49-F238E27FC236}">
                <a16:creationId xmlns:a16="http://schemas.microsoft.com/office/drawing/2014/main" id="{A26CF452-8E73-4566-8A9B-2ABC0DE8D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96629A-F538-874B-A9C2-41ABB7A3920D}"/>
              </a:ext>
            </a:extLst>
          </p:cNvPr>
          <p:cNvSpPr>
            <a:spLocks noGrp="1"/>
          </p:cNvSpPr>
          <p:nvPr>
            <p:ph type="title"/>
          </p:nvPr>
        </p:nvSpPr>
        <p:spPr>
          <a:xfrm>
            <a:off x="8154186" y="634028"/>
            <a:ext cx="3355942" cy="3732835"/>
          </a:xfrm>
        </p:spPr>
        <p:txBody>
          <a:bodyPr vert="horz" lIns="91440" tIns="45720" rIns="91440" bIns="45720" rtlCol="0" anchor="b">
            <a:normAutofit/>
          </a:bodyPr>
          <a:lstStyle/>
          <a:p>
            <a:pPr algn="ctr"/>
            <a:r>
              <a:rPr lang="en-US" sz="4000" cap="all" dirty="0"/>
              <a:t>Conclusion</a:t>
            </a:r>
          </a:p>
        </p:txBody>
      </p:sp>
      <p:sp>
        <p:nvSpPr>
          <p:cNvPr id="16" name="Freeform 6">
            <a:extLst>
              <a:ext uri="{FF2B5EF4-FFF2-40B4-BE49-F238E27FC236}">
                <a16:creationId xmlns:a16="http://schemas.microsoft.com/office/drawing/2014/main" id="{59C1ED8B-4F88-484D-A4E7-DDC4AE340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8" name="Freeform 6">
            <a:extLst>
              <a:ext uri="{FF2B5EF4-FFF2-40B4-BE49-F238E27FC236}">
                <a16:creationId xmlns:a16="http://schemas.microsoft.com/office/drawing/2014/main" id="{E0AB7945-3931-4B50-AF2C-9F3137AA6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5" name="TextBox 4">
            <a:extLst>
              <a:ext uri="{FF2B5EF4-FFF2-40B4-BE49-F238E27FC236}">
                <a16:creationId xmlns:a16="http://schemas.microsoft.com/office/drawing/2014/main" id="{D8540E33-75D3-AF45-94B7-22E795F84EB6}"/>
              </a:ext>
            </a:extLst>
          </p:cNvPr>
          <p:cNvSpPr txBox="1"/>
          <p:nvPr/>
        </p:nvSpPr>
        <p:spPr>
          <a:xfrm>
            <a:off x="1180214" y="1158949"/>
            <a:ext cx="5943600" cy="4970591"/>
          </a:xfrm>
          <a:prstGeom prst="rect">
            <a:avLst/>
          </a:prstGeom>
          <a:noFill/>
        </p:spPr>
        <p:txBody>
          <a:bodyPr wrap="square" rtlCol="0">
            <a:spAutoFit/>
          </a:bodyPr>
          <a:lstStyle/>
          <a:p>
            <a:pPr marL="285750" indent="-285750">
              <a:buFont typeface="Arial" panose="020B0604020202020204" pitchFamily="34" charset="0"/>
              <a:buChar char="•"/>
            </a:pPr>
            <a:r>
              <a:rPr lang="en-US" sz="2300" dirty="0">
                <a:solidFill>
                  <a:schemeClr val="bg1"/>
                </a:solidFill>
              </a:rPr>
              <a:t>Strengths &amp; Weaknesses</a:t>
            </a:r>
          </a:p>
          <a:p>
            <a:pPr marL="742950" lvl="1" indent="-285750">
              <a:buFont typeface="Arial" panose="020B0604020202020204" pitchFamily="34" charset="0"/>
              <a:buChar char="•"/>
            </a:pPr>
            <a:r>
              <a:rPr lang="en-US" sz="2300" dirty="0">
                <a:solidFill>
                  <a:schemeClr val="bg1"/>
                </a:solidFill>
              </a:rPr>
              <a:t>I am only scratching the surface of this topic.</a:t>
            </a:r>
          </a:p>
          <a:p>
            <a:pPr marL="742950" lvl="1" indent="-285750">
              <a:buFont typeface="Arial" panose="020B0604020202020204" pitchFamily="34" charset="0"/>
              <a:buChar char="•"/>
            </a:pPr>
            <a:r>
              <a:rPr lang="en-US" sz="2300" dirty="0">
                <a:solidFill>
                  <a:schemeClr val="bg1"/>
                </a:solidFill>
              </a:rPr>
              <a:t>Sometimes hard to connect personal stories with statistical evidence. </a:t>
            </a:r>
          </a:p>
          <a:p>
            <a:pPr marL="742950" lvl="1" indent="-285750">
              <a:buFont typeface="Arial" panose="020B0604020202020204" pitchFamily="34" charset="0"/>
              <a:buChar char="•"/>
            </a:pPr>
            <a:r>
              <a:rPr lang="en-US" sz="2300" dirty="0">
                <a:solidFill>
                  <a:schemeClr val="bg1"/>
                </a:solidFill>
              </a:rPr>
              <a:t>Lack of information in general. </a:t>
            </a:r>
          </a:p>
          <a:p>
            <a:pPr marL="285750" indent="-285750">
              <a:buFont typeface="Arial" panose="020B0604020202020204" pitchFamily="34" charset="0"/>
              <a:buChar char="•"/>
            </a:pPr>
            <a:r>
              <a:rPr lang="en-US" sz="2300" dirty="0">
                <a:solidFill>
                  <a:schemeClr val="bg1"/>
                </a:solidFill>
              </a:rPr>
              <a:t>What I Learned</a:t>
            </a:r>
          </a:p>
          <a:p>
            <a:pPr marL="742950" lvl="1" indent="-285750">
              <a:buFont typeface="Arial" panose="020B0604020202020204" pitchFamily="34" charset="0"/>
              <a:buChar char="•"/>
            </a:pPr>
            <a:r>
              <a:rPr lang="en-US" sz="2300" dirty="0">
                <a:solidFill>
                  <a:schemeClr val="bg1"/>
                </a:solidFill>
              </a:rPr>
              <a:t>I.S. is really hard! </a:t>
            </a:r>
          </a:p>
          <a:p>
            <a:pPr marL="742950" lvl="1" indent="-285750">
              <a:buFont typeface="Arial" panose="020B0604020202020204" pitchFamily="34" charset="0"/>
              <a:buChar char="•"/>
            </a:pPr>
            <a:r>
              <a:rPr lang="en-US" sz="2300" dirty="0">
                <a:solidFill>
                  <a:schemeClr val="bg1"/>
                </a:solidFill>
              </a:rPr>
              <a:t>I did not fully answer my research question because of limited time and information. </a:t>
            </a:r>
          </a:p>
          <a:p>
            <a:pPr marL="742950" lvl="1" indent="-285750">
              <a:buFont typeface="Arial" panose="020B0604020202020204" pitchFamily="34" charset="0"/>
              <a:buChar char="•"/>
            </a:pPr>
            <a:r>
              <a:rPr lang="en-US" sz="2300" dirty="0">
                <a:solidFill>
                  <a:schemeClr val="bg1"/>
                </a:solidFill>
              </a:rPr>
              <a:t>I came out of I.S. with more questions than answers. </a:t>
            </a:r>
          </a:p>
          <a:p>
            <a:pPr marL="742950" lvl="1" indent="-285750">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38209001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otalTime>35</TotalTime>
  <Words>2250</Words>
  <Application>Microsoft Macintosh PowerPoint</Application>
  <PresentationFormat>Widescreen</PresentationFormat>
  <Paragraphs>137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Franklin Gothic Book</vt:lpstr>
      <vt:lpstr>Crop</vt:lpstr>
      <vt:lpstr>The effect of the status of women on sexual violence against women </vt:lpstr>
      <vt:lpstr>Outline</vt:lpstr>
      <vt:lpstr>General Topic</vt:lpstr>
      <vt:lpstr>Literature Review</vt:lpstr>
      <vt:lpstr>Theory</vt:lpstr>
      <vt:lpstr>Research Methods &amp; Design</vt:lpstr>
      <vt:lpstr>Case Study: South Africa</vt:lpstr>
      <vt:lpstr>Analysis</vt:lpstr>
      <vt:lpstr>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the status of women on sexual violence against women </dc:title>
  <dc:creator>Emily Davis</dc:creator>
  <cp:lastModifiedBy>Emily Davis</cp:lastModifiedBy>
  <cp:revision>5</cp:revision>
  <dcterms:created xsi:type="dcterms:W3CDTF">2020-04-29T19:01:11Z</dcterms:created>
  <dcterms:modified xsi:type="dcterms:W3CDTF">2020-04-29T19:42:10Z</dcterms:modified>
</cp:coreProperties>
</file>