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CD5E-CB72-417E-AA5F-0C3D992E0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4D690-FC8D-4FD2-AA53-187A1E65D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025B05-6F36-4B8E-8889-D9334788E222}"/>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E0E23CBF-A217-4E6B-8CF2-1FF3B33C2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B9562-CECB-4980-B3A4-C3A11E5D59CE}"/>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80111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9375-285D-4A82-880E-C9AE2F891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B2E98-2426-408B-91C8-8FD88D80AF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10860-4F72-4A0C-8D9A-ABAB1E2B3995}"/>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4F904920-918A-4895-8BB4-34D6FFF55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1AC14-3B4B-4405-8376-502C56A09873}"/>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155523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06E40-087B-4D97-BF3F-180996AB0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345EF-AE48-422B-B942-1885EA56E6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FFFBD-3CBC-4929-B842-CDE1EF61D8E8}"/>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CBC19D65-EBBC-4312-B7D3-BF791A4F4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8FEB4-5188-4FB5-B41F-72993E4390D7}"/>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106731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9160-EE80-4123-BF9B-B58540F3C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00B26-6E65-4EC5-B081-8388798AF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6F50F-3FAC-4511-9AE4-BE5C4A46089C}"/>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830B1A9A-8610-430F-BC85-71E7BCED1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68A28-23E7-420A-9B5C-3BAD43FC2B11}"/>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334278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CAF8-9113-478C-86C9-81BB1D0DB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9A3CD2-6DBB-4915-B3AB-39A983BF2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8ED25F-8B14-4D22-85CD-C96E5DE55169}"/>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4FEA1802-BCC4-4C86-A173-62D8FA4D5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7A6DD-7379-4A6F-B671-DC1EBD8BA79E}"/>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346419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44DE-91D1-4578-9FBD-22BCD1BC4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005799-1339-4FEA-AAF2-8CE3112574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2832C-7EE8-49B7-AE21-47F33719F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30861B-AD53-4E13-A99F-E73C13248A0A}"/>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6" name="Footer Placeholder 5">
            <a:extLst>
              <a:ext uri="{FF2B5EF4-FFF2-40B4-BE49-F238E27FC236}">
                <a16:creationId xmlns:a16="http://schemas.microsoft.com/office/drawing/2014/main" id="{84258661-105A-4D1C-88FC-93E53FE5B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F8741-266A-4726-B48E-868F31DA1776}"/>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213015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8420-9EC0-4762-BA45-3D86BF2DF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E8CBD-0B85-4D87-A9CF-10CD7F173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08DC85-3CB8-4BFA-945B-0BDD3796C0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B660FA-1384-4840-92B8-FEAE325ED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8BD4C4-910D-47D3-B8E5-3FE3392D5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D8575F-EE6E-4EFB-9673-BDB5E310CA61}"/>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8" name="Footer Placeholder 7">
            <a:extLst>
              <a:ext uri="{FF2B5EF4-FFF2-40B4-BE49-F238E27FC236}">
                <a16:creationId xmlns:a16="http://schemas.microsoft.com/office/drawing/2014/main" id="{8AAB7239-1C34-4286-BE7E-90C80B3B2C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4C02D4-EAC2-4506-98BD-86829DF739FC}"/>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268340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1B6A-CBFF-4004-A336-26FBFFC7CF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62440-A1F9-4AD0-83A9-7AE87E4CBEEB}"/>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4" name="Footer Placeholder 3">
            <a:extLst>
              <a:ext uri="{FF2B5EF4-FFF2-40B4-BE49-F238E27FC236}">
                <a16:creationId xmlns:a16="http://schemas.microsoft.com/office/drawing/2014/main" id="{E3982E4E-36B7-4753-B437-ECFB9E1EF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BFFF5-7EDA-4EED-9FFC-44A52955EF61}"/>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198855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BA6B8-9492-4283-B034-9832DB928FED}"/>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3" name="Footer Placeholder 2">
            <a:extLst>
              <a:ext uri="{FF2B5EF4-FFF2-40B4-BE49-F238E27FC236}">
                <a16:creationId xmlns:a16="http://schemas.microsoft.com/office/drawing/2014/main" id="{12D80CB1-C2CB-42FC-92FD-5D9FEBA62D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BCF3F4-3C2B-4678-A374-EC826DFE40F6}"/>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261988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2F13-E011-4FF1-90AA-ADCCEE6CD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BBA64-39A7-4188-B423-827B1BC7F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42807-E033-4365-BC0A-D91337C51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3E990-5465-4288-85B3-7059B584FC49}"/>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6" name="Footer Placeholder 5">
            <a:extLst>
              <a:ext uri="{FF2B5EF4-FFF2-40B4-BE49-F238E27FC236}">
                <a16:creationId xmlns:a16="http://schemas.microsoft.com/office/drawing/2014/main" id="{C6671AF1-A07E-4069-B2FE-725B7E1CE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AE1EE-60D7-4FB6-8857-00BF7801B51F}"/>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295650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2191-9773-4390-BD94-A473F84A9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050F6-D73E-4EA4-90F3-0C570F67F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AE23E-3B47-4E87-9A4C-834744317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90614-6152-4589-9116-5BA11B82C16E}"/>
              </a:ext>
            </a:extLst>
          </p:cNvPr>
          <p:cNvSpPr>
            <a:spLocks noGrp="1"/>
          </p:cNvSpPr>
          <p:nvPr>
            <p:ph type="dt" sz="half" idx="10"/>
          </p:nvPr>
        </p:nvSpPr>
        <p:spPr/>
        <p:txBody>
          <a:bodyPr/>
          <a:lstStyle/>
          <a:p>
            <a:fld id="{4A9B25E4-9952-4BCD-981B-FAF9694FDF58}" type="datetimeFigureOut">
              <a:rPr lang="en-US" smtClean="0"/>
              <a:t>4/30/2020</a:t>
            </a:fld>
            <a:endParaRPr lang="en-US"/>
          </a:p>
        </p:txBody>
      </p:sp>
      <p:sp>
        <p:nvSpPr>
          <p:cNvPr id="6" name="Footer Placeholder 5">
            <a:extLst>
              <a:ext uri="{FF2B5EF4-FFF2-40B4-BE49-F238E27FC236}">
                <a16:creationId xmlns:a16="http://schemas.microsoft.com/office/drawing/2014/main" id="{41BAF617-709E-4C25-8683-5A9E440AE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A224A-F3AC-413F-B1EC-D181FAB3E7F7}"/>
              </a:ext>
            </a:extLst>
          </p:cNvPr>
          <p:cNvSpPr>
            <a:spLocks noGrp="1"/>
          </p:cNvSpPr>
          <p:nvPr>
            <p:ph type="sldNum" sz="quarter" idx="12"/>
          </p:nvPr>
        </p:nvSpPr>
        <p:spPr/>
        <p:txBody>
          <a:bodyPr/>
          <a:lstStyle/>
          <a:p>
            <a:fld id="{B41E3EA4-046D-4503-ABA3-34DEA5307A31}" type="slidenum">
              <a:rPr lang="en-US" smtClean="0"/>
              <a:t>‹#›</a:t>
            </a:fld>
            <a:endParaRPr lang="en-US"/>
          </a:p>
        </p:txBody>
      </p:sp>
    </p:spTree>
    <p:extLst>
      <p:ext uri="{BB962C8B-B14F-4D97-AF65-F5344CB8AC3E}">
        <p14:creationId xmlns:p14="http://schemas.microsoft.com/office/powerpoint/2010/main" val="229902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92D976-E514-45BC-B094-BB1C2F911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97EB8A-CCB6-44F4-B779-1DBC26406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4A375-8BEF-437C-B389-1BAC1F24F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B25E4-9952-4BCD-981B-FAF9694FDF58}" type="datetimeFigureOut">
              <a:rPr lang="en-US" smtClean="0"/>
              <a:t>4/30/2020</a:t>
            </a:fld>
            <a:endParaRPr lang="en-US"/>
          </a:p>
        </p:txBody>
      </p:sp>
      <p:sp>
        <p:nvSpPr>
          <p:cNvPr id="5" name="Footer Placeholder 4">
            <a:extLst>
              <a:ext uri="{FF2B5EF4-FFF2-40B4-BE49-F238E27FC236}">
                <a16:creationId xmlns:a16="http://schemas.microsoft.com/office/drawing/2014/main" id="{5D1A202A-B37A-457D-9482-1410B4F72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BA9AB0-6F50-495D-A825-4A94955BB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E3EA4-046D-4503-ABA3-34DEA5307A31}" type="slidenum">
              <a:rPr lang="en-US" smtClean="0"/>
              <a:t>‹#›</a:t>
            </a:fld>
            <a:endParaRPr lang="en-US"/>
          </a:p>
        </p:txBody>
      </p:sp>
    </p:spTree>
    <p:extLst>
      <p:ext uri="{BB962C8B-B14F-4D97-AF65-F5344CB8AC3E}">
        <p14:creationId xmlns:p14="http://schemas.microsoft.com/office/powerpoint/2010/main" val="134616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45AA21-59DF-49C3-85A6-118C448A835B}"/>
              </a:ext>
            </a:extLst>
          </p:cNvPr>
          <p:cNvSpPr txBox="1"/>
          <p:nvPr/>
        </p:nvSpPr>
        <p:spPr>
          <a:xfrm>
            <a:off x="197224" y="201146"/>
            <a:ext cx="11770658" cy="6418729"/>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4E29C0E-3466-4C10-8213-9C1BD237DEFF}"/>
              </a:ext>
            </a:extLst>
          </p:cNvPr>
          <p:cNvSpPr txBox="1"/>
          <p:nvPr/>
        </p:nvSpPr>
        <p:spPr>
          <a:xfrm>
            <a:off x="161925" y="238125"/>
            <a:ext cx="1189952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Optimizing Crop Rotations and Pest Management Strategies in Agriculture </a:t>
            </a:r>
          </a:p>
        </p:txBody>
      </p:sp>
      <p:sp>
        <p:nvSpPr>
          <p:cNvPr id="6" name="TextBox 5">
            <a:extLst>
              <a:ext uri="{FF2B5EF4-FFF2-40B4-BE49-F238E27FC236}">
                <a16:creationId xmlns:a16="http://schemas.microsoft.com/office/drawing/2014/main" id="{E2C1D637-B496-41A8-9BAF-4DD6DB584C53}"/>
              </a:ext>
            </a:extLst>
          </p:cNvPr>
          <p:cNvSpPr txBox="1"/>
          <p:nvPr/>
        </p:nvSpPr>
        <p:spPr>
          <a:xfrm>
            <a:off x="197224" y="651038"/>
            <a:ext cx="686079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By: Madeleine Ferguson   Advisor: Dr. John Ramsay   Department of Mathematics</a:t>
            </a:r>
          </a:p>
        </p:txBody>
      </p:sp>
      <p:grpSp>
        <p:nvGrpSpPr>
          <p:cNvPr id="44" name="Group 43">
            <a:extLst>
              <a:ext uri="{FF2B5EF4-FFF2-40B4-BE49-F238E27FC236}">
                <a16:creationId xmlns:a16="http://schemas.microsoft.com/office/drawing/2014/main" id="{87054517-145A-4FB8-9C6F-A1D5A8F46AA4}"/>
              </a:ext>
            </a:extLst>
          </p:cNvPr>
          <p:cNvGrpSpPr/>
          <p:nvPr/>
        </p:nvGrpSpPr>
        <p:grpSpPr>
          <a:xfrm>
            <a:off x="224118" y="1089900"/>
            <a:ext cx="2452408" cy="1953934"/>
            <a:chOff x="224117" y="1433283"/>
            <a:chExt cx="2452408" cy="1953934"/>
          </a:xfrm>
        </p:grpSpPr>
        <p:sp>
          <p:nvSpPr>
            <p:cNvPr id="8" name="TextBox 7">
              <a:extLst>
                <a:ext uri="{FF2B5EF4-FFF2-40B4-BE49-F238E27FC236}">
                  <a16:creationId xmlns:a16="http://schemas.microsoft.com/office/drawing/2014/main" id="{C240036C-3CFD-46F2-BDCD-89EA5258B46E}"/>
                </a:ext>
              </a:extLst>
            </p:cNvPr>
            <p:cNvSpPr txBox="1"/>
            <p:nvPr/>
          </p:nvSpPr>
          <p:spPr>
            <a:xfrm>
              <a:off x="224117" y="1771390"/>
              <a:ext cx="2402517" cy="1615827"/>
            </a:xfrm>
            <a:prstGeom prst="rect">
              <a:avLst/>
            </a:prstGeom>
            <a:noFill/>
          </p:spPr>
          <p:txBody>
            <a:bodyPr wrap="square" rtlCol="0">
              <a:spAutoFit/>
            </a:bodyPr>
            <a:lstStyle/>
            <a:p>
              <a:r>
                <a:rPr lang="en-US" sz="900" dirty="0"/>
                <a:t>The goal of this project is to investigate how mathematical models can be applied to crop rotation decisions in agriculture. One major concern that farmers face is pests. This project seeks to respond to this by solving optimization models that represent scenarios in which pests are present and pose a threat to yield. Two previously published models were replicated. A new model was created that optimizes ﬁeld crop rotations for ﬁve years in an ecosystem with two pests present. </a:t>
              </a:r>
            </a:p>
          </p:txBody>
        </p:sp>
        <p:sp>
          <p:nvSpPr>
            <p:cNvPr id="9" name="TextBox 8">
              <a:extLst>
                <a:ext uri="{FF2B5EF4-FFF2-40B4-BE49-F238E27FC236}">
                  <a16:creationId xmlns:a16="http://schemas.microsoft.com/office/drawing/2014/main" id="{46C7F043-B1DD-46B1-AB2E-EBB600392F26}"/>
                </a:ext>
              </a:extLst>
            </p:cNvPr>
            <p:cNvSpPr txBox="1"/>
            <p:nvPr/>
          </p:nvSpPr>
          <p:spPr>
            <a:xfrm>
              <a:off x="273996" y="1433283"/>
              <a:ext cx="2402529" cy="369332"/>
            </a:xfrm>
            <a:prstGeom prst="rect">
              <a:avLst/>
            </a:prstGeom>
            <a:solidFill>
              <a:schemeClr val="bg1">
                <a:lumMod val="85000"/>
              </a:schemeClr>
            </a:solidFill>
          </p:spPr>
          <p:txBody>
            <a:bodyPr wrap="square" rtlCol="0">
              <a:spAutoFit/>
            </a:bodyPr>
            <a:lstStyle/>
            <a:p>
              <a:r>
                <a:rPr lang="en-US" dirty="0"/>
                <a:t>Abstract </a:t>
              </a:r>
            </a:p>
          </p:txBody>
        </p:sp>
      </p:grpSp>
      <p:grpSp>
        <p:nvGrpSpPr>
          <p:cNvPr id="26" name="Group 25">
            <a:extLst>
              <a:ext uri="{FF2B5EF4-FFF2-40B4-BE49-F238E27FC236}">
                <a16:creationId xmlns:a16="http://schemas.microsoft.com/office/drawing/2014/main" id="{498BA1BC-DCF4-41E6-83CC-387E74DDB7E3}"/>
              </a:ext>
            </a:extLst>
          </p:cNvPr>
          <p:cNvGrpSpPr/>
          <p:nvPr/>
        </p:nvGrpSpPr>
        <p:grpSpPr>
          <a:xfrm>
            <a:off x="2883308" y="1085206"/>
            <a:ext cx="2352631" cy="697394"/>
            <a:chOff x="4798436" y="5588912"/>
            <a:chExt cx="2352631" cy="697394"/>
          </a:xfrm>
        </p:grpSpPr>
        <p:sp>
          <p:nvSpPr>
            <p:cNvPr id="7" name="TextBox 6">
              <a:extLst>
                <a:ext uri="{FF2B5EF4-FFF2-40B4-BE49-F238E27FC236}">
                  <a16:creationId xmlns:a16="http://schemas.microsoft.com/office/drawing/2014/main" id="{E2012DCB-20C9-40A6-9113-788AE9B52FBD}"/>
                </a:ext>
              </a:extLst>
            </p:cNvPr>
            <p:cNvSpPr txBox="1"/>
            <p:nvPr/>
          </p:nvSpPr>
          <p:spPr>
            <a:xfrm>
              <a:off x="4798436" y="5588912"/>
              <a:ext cx="2352631" cy="353943"/>
            </a:xfrm>
            <a:prstGeom prst="rect">
              <a:avLst/>
            </a:prstGeom>
            <a:solidFill>
              <a:schemeClr val="bg1">
                <a:lumMod val="85000"/>
              </a:schemeClr>
            </a:solidFill>
          </p:spPr>
          <p:txBody>
            <a:bodyPr wrap="square" rtlCol="0">
              <a:spAutoFit/>
            </a:bodyPr>
            <a:lstStyle/>
            <a:p>
              <a:r>
                <a:rPr lang="en-US" sz="1700" dirty="0"/>
                <a:t>Pest and Pest Biology</a:t>
              </a:r>
            </a:p>
          </p:txBody>
        </p:sp>
        <p:sp>
          <p:nvSpPr>
            <p:cNvPr id="17" name="TextBox 16">
              <a:extLst>
                <a:ext uri="{FF2B5EF4-FFF2-40B4-BE49-F238E27FC236}">
                  <a16:creationId xmlns:a16="http://schemas.microsoft.com/office/drawing/2014/main" id="{1B76244E-3345-467B-8B10-E44AE4210A81}"/>
                </a:ext>
              </a:extLst>
            </p:cNvPr>
            <p:cNvSpPr txBox="1"/>
            <p:nvPr/>
          </p:nvSpPr>
          <p:spPr>
            <a:xfrm>
              <a:off x="4798436" y="6009307"/>
              <a:ext cx="2332861" cy="276999"/>
            </a:xfrm>
            <a:prstGeom prst="rect">
              <a:avLst/>
            </a:prstGeom>
            <a:solidFill>
              <a:schemeClr val="bg1">
                <a:lumMod val="95000"/>
              </a:schemeClr>
            </a:solidFill>
          </p:spPr>
          <p:txBody>
            <a:bodyPr wrap="square" rtlCol="0">
              <a:spAutoFit/>
            </a:bodyPr>
            <a:lstStyle/>
            <a:p>
              <a:r>
                <a:rPr lang="en-US" sz="1200" dirty="0"/>
                <a:t>Soybean Cyst Nematodes </a:t>
              </a:r>
            </a:p>
          </p:txBody>
        </p:sp>
      </p:grpSp>
      <p:sp>
        <p:nvSpPr>
          <p:cNvPr id="18" name="TextBox 17">
            <a:extLst>
              <a:ext uri="{FF2B5EF4-FFF2-40B4-BE49-F238E27FC236}">
                <a16:creationId xmlns:a16="http://schemas.microsoft.com/office/drawing/2014/main" id="{53F915C5-24BC-458B-9D2D-BD2B32503AF1}"/>
              </a:ext>
            </a:extLst>
          </p:cNvPr>
          <p:cNvSpPr txBox="1"/>
          <p:nvPr/>
        </p:nvSpPr>
        <p:spPr>
          <a:xfrm>
            <a:off x="2840851" y="1793901"/>
            <a:ext cx="2449415" cy="1338828"/>
          </a:xfrm>
          <a:prstGeom prst="rect">
            <a:avLst/>
          </a:prstGeom>
          <a:noFill/>
        </p:spPr>
        <p:txBody>
          <a:bodyPr wrap="square" rtlCol="0">
            <a:spAutoFit/>
          </a:bodyPr>
          <a:lstStyle/>
          <a:p>
            <a:pPr marL="171450" indent="-171450">
              <a:buFont typeface="Arial" panose="020B0604020202020204" pitchFamily="34" charset="0"/>
              <a:buChar char="•"/>
            </a:pPr>
            <a:r>
              <a:rPr lang="en-US" sz="900" dirty="0"/>
              <a:t>Small soil-dwelling organisms that impact the roots of soybean plants and therefore overall crop yield at harvest. </a:t>
            </a:r>
          </a:p>
          <a:p>
            <a:pPr marL="171450" indent="-171450">
              <a:buFont typeface="Arial" panose="020B0604020202020204" pitchFamily="34" charset="0"/>
              <a:buChar char="•"/>
            </a:pPr>
            <a:r>
              <a:rPr lang="en-US" sz="900" dirty="0"/>
              <a:t>Will not reproduce in the winter. </a:t>
            </a:r>
          </a:p>
          <a:p>
            <a:pPr marL="171450" indent="-171450">
              <a:buFont typeface="Arial" panose="020B0604020202020204" pitchFamily="34" charset="0"/>
              <a:buChar char="•"/>
            </a:pPr>
            <a:r>
              <a:rPr lang="en-US" sz="900" dirty="0"/>
              <a:t>Population at the end of one season will be the same as the beginning of the next.</a:t>
            </a:r>
          </a:p>
          <a:p>
            <a:pPr marL="171450" indent="-171450">
              <a:buFont typeface="Arial" panose="020B0604020202020204" pitchFamily="34" charset="0"/>
              <a:buChar char="•"/>
            </a:pPr>
            <a:r>
              <a:rPr lang="en-US" sz="900" dirty="0"/>
              <a:t>Equations for population dynamics and yield loss is given by researchers Zacharias, Liebman, and Noel [5].</a:t>
            </a:r>
            <a:endParaRPr lang="en-US" sz="900" dirty="0">
              <a:highlight>
                <a:srgbClr val="FFFF00"/>
              </a:highlight>
            </a:endParaRPr>
          </a:p>
        </p:txBody>
      </p:sp>
      <p:cxnSp>
        <p:nvCxnSpPr>
          <p:cNvPr id="20" name="Straight Connector 19">
            <a:extLst>
              <a:ext uri="{FF2B5EF4-FFF2-40B4-BE49-F238E27FC236}">
                <a16:creationId xmlns:a16="http://schemas.microsoft.com/office/drawing/2014/main" id="{7BCFE401-850E-4624-BE0B-77CEF036C3FD}"/>
              </a:ext>
            </a:extLst>
          </p:cNvPr>
          <p:cNvCxnSpPr>
            <a:cxnSpLocks/>
          </p:cNvCxnSpPr>
          <p:nvPr/>
        </p:nvCxnSpPr>
        <p:spPr>
          <a:xfrm>
            <a:off x="2743200" y="1144582"/>
            <a:ext cx="0" cy="5322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B17BD76-2CF8-4975-ADE7-80979A0EFD00}"/>
              </a:ext>
            </a:extLst>
          </p:cNvPr>
          <p:cNvSpPr txBox="1"/>
          <p:nvPr/>
        </p:nvSpPr>
        <p:spPr>
          <a:xfrm>
            <a:off x="8106216" y="5424001"/>
            <a:ext cx="3691175" cy="369332"/>
          </a:xfrm>
          <a:prstGeom prst="rect">
            <a:avLst/>
          </a:prstGeom>
          <a:solidFill>
            <a:schemeClr val="bg1">
              <a:lumMod val="85000"/>
            </a:schemeClr>
          </a:solidFill>
        </p:spPr>
        <p:txBody>
          <a:bodyPr wrap="square" rtlCol="0">
            <a:spAutoFit/>
          </a:bodyPr>
          <a:lstStyle/>
          <a:p>
            <a:r>
              <a:rPr lang="en-US" dirty="0"/>
              <a:t>References</a:t>
            </a:r>
          </a:p>
        </p:txBody>
      </p:sp>
      <p:sp>
        <p:nvSpPr>
          <p:cNvPr id="25" name="TextBox 24">
            <a:extLst>
              <a:ext uri="{FF2B5EF4-FFF2-40B4-BE49-F238E27FC236}">
                <a16:creationId xmlns:a16="http://schemas.microsoft.com/office/drawing/2014/main" id="{F299984E-54E9-43F2-9FB6-1FF353DA4A83}"/>
              </a:ext>
            </a:extLst>
          </p:cNvPr>
          <p:cNvSpPr txBox="1"/>
          <p:nvPr/>
        </p:nvSpPr>
        <p:spPr>
          <a:xfrm>
            <a:off x="2850705" y="4991898"/>
            <a:ext cx="2332861" cy="276999"/>
          </a:xfrm>
          <a:prstGeom prst="rect">
            <a:avLst/>
          </a:prstGeom>
          <a:solidFill>
            <a:schemeClr val="bg1">
              <a:lumMod val="95000"/>
            </a:schemeClr>
          </a:solidFill>
        </p:spPr>
        <p:txBody>
          <a:bodyPr wrap="square" rtlCol="0">
            <a:spAutoFit/>
          </a:bodyPr>
          <a:lstStyle/>
          <a:p>
            <a:r>
              <a:rPr lang="en-US" sz="1200" dirty="0"/>
              <a:t>Soybean Aphids</a:t>
            </a:r>
          </a:p>
        </p:txBody>
      </p:sp>
      <p:grpSp>
        <p:nvGrpSpPr>
          <p:cNvPr id="45" name="Group 44">
            <a:extLst>
              <a:ext uri="{FF2B5EF4-FFF2-40B4-BE49-F238E27FC236}">
                <a16:creationId xmlns:a16="http://schemas.microsoft.com/office/drawing/2014/main" id="{E6DAE53C-D658-49D6-85C5-6304C121F2A8}"/>
              </a:ext>
            </a:extLst>
          </p:cNvPr>
          <p:cNvGrpSpPr/>
          <p:nvPr/>
        </p:nvGrpSpPr>
        <p:grpSpPr>
          <a:xfrm>
            <a:off x="211397" y="3017713"/>
            <a:ext cx="2437802" cy="1393590"/>
            <a:chOff x="247115" y="4509432"/>
            <a:chExt cx="2437802" cy="1393590"/>
          </a:xfrm>
        </p:grpSpPr>
        <p:sp>
          <p:nvSpPr>
            <p:cNvPr id="27" name="TextBox 26">
              <a:extLst>
                <a:ext uri="{FF2B5EF4-FFF2-40B4-BE49-F238E27FC236}">
                  <a16:creationId xmlns:a16="http://schemas.microsoft.com/office/drawing/2014/main" id="{1AA21F4B-ED8A-4192-9E85-CFE3329AF1FC}"/>
                </a:ext>
              </a:extLst>
            </p:cNvPr>
            <p:cNvSpPr txBox="1"/>
            <p:nvPr/>
          </p:nvSpPr>
          <p:spPr>
            <a:xfrm>
              <a:off x="282388" y="4509432"/>
              <a:ext cx="2402529" cy="369332"/>
            </a:xfrm>
            <a:prstGeom prst="rect">
              <a:avLst/>
            </a:prstGeom>
            <a:solidFill>
              <a:schemeClr val="bg1">
                <a:lumMod val="85000"/>
              </a:schemeClr>
            </a:solidFill>
          </p:spPr>
          <p:txBody>
            <a:bodyPr wrap="square" rtlCol="0">
              <a:spAutoFit/>
            </a:bodyPr>
            <a:lstStyle/>
            <a:p>
              <a:r>
                <a:rPr lang="en-US" dirty="0"/>
                <a:t>Objective </a:t>
              </a:r>
            </a:p>
          </p:txBody>
        </p:sp>
        <p:sp>
          <p:nvSpPr>
            <p:cNvPr id="28" name="TextBox 27">
              <a:extLst>
                <a:ext uri="{FF2B5EF4-FFF2-40B4-BE49-F238E27FC236}">
                  <a16:creationId xmlns:a16="http://schemas.microsoft.com/office/drawing/2014/main" id="{C4DF5367-0DDD-414B-81FD-2F09B71392CA}"/>
                </a:ext>
              </a:extLst>
            </p:cNvPr>
            <p:cNvSpPr txBox="1"/>
            <p:nvPr/>
          </p:nvSpPr>
          <p:spPr>
            <a:xfrm>
              <a:off x="247115" y="4841193"/>
              <a:ext cx="2402517" cy="1061829"/>
            </a:xfrm>
            <a:prstGeom prst="rect">
              <a:avLst/>
            </a:prstGeom>
            <a:noFill/>
          </p:spPr>
          <p:txBody>
            <a:bodyPr wrap="square" rtlCol="0">
              <a:spAutoFit/>
            </a:bodyPr>
            <a:lstStyle/>
            <a:p>
              <a:r>
                <a:rPr lang="en-US" sz="900" dirty="0"/>
                <a:t>To created a model to optimize the crop rotations of a soybean farm over five years in a system where soybean cyst nematodes and soybean aphids are present. Figure 1 shows that both pests are present in the same regions therefore making it important to understand how they interact. </a:t>
              </a:r>
            </a:p>
          </p:txBody>
        </p:sp>
      </p:grpSp>
      <p:grpSp>
        <p:nvGrpSpPr>
          <p:cNvPr id="32" name="Group 31">
            <a:extLst>
              <a:ext uri="{FF2B5EF4-FFF2-40B4-BE49-F238E27FC236}">
                <a16:creationId xmlns:a16="http://schemas.microsoft.com/office/drawing/2014/main" id="{E0ED0981-FC94-4F88-970F-E35D85E8A61D}"/>
              </a:ext>
            </a:extLst>
          </p:cNvPr>
          <p:cNvGrpSpPr/>
          <p:nvPr/>
        </p:nvGrpSpPr>
        <p:grpSpPr>
          <a:xfrm>
            <a:off x="460215" y="4242805"/>
            <a:ext cx="2257509" cy="1304504"/>
            <a:chOff x="3068828" y="1453591"/>
            <a:chExt cx="3630246" cy="1884508"/>
          </a:xfrm>
        </p:grpSpPr>
        <p:pic>
          <p:nvPicPr>
            <p:cNvPr id="30" name="Picture 29" descr="A close up of a map&#10;&#10;Description automatically generated">
              <a:extLst>
                <a:ext uri="{FF2B5EF4-FFF2-40B4-BE49-F238E27FC236}">
                  <a16:creationId xmlns:a16="http://schemas.microsoft.com/office/drawing/2014/main" id="{88225228-40AD-4A18-B9A5-37779E6FE16B}"/>
                </a:ext>
              </a:extLst>
            </p:cNvPr>
            <p:cNvPicPr>
              <a:picLocks noChangeAspect="1"/>
            </p:cNvPicPr>
            <p:nvPr/>
          </p:nvPicPr>
          <p:blipFill rotWithShape="1">
            <a:blip r:embed="rId2">
              <a:extLst>
                <a:ext uri="{28A0092B-C50C-407E-A947-70E740481C1C}">
                  <a14:useLocalDpi xmlns:a14="http://schemas.microsoft.com/office/drawing/2010/main" val="0"/>
                </a:ext>
              </a:extLst>
            </a:blip>
            <a:srcRect l="1597" r="4128"/>
            <a:stretch/>
          </p:blipFill>
          <p:spPr>
            <a:xfrm>
              <a:off x="4266225" y="1453591"/>
              <a:ext cx="2432849" cy="1884508"/>
            </a:xfrm>
            <a:prstGeom prst="rect">
              <a:avLst/>
            </a:prstGeom>
          </p:spPr>
        </p:pic>
        <p:sp>
          <p:nvSpPr>
            <p:cNvPr id="31" name="TextBox 30">
              <a:extLst>
                <a:ext uri="{FF2B5EF4-FFF2-40B4-BE49-F238E27FC236}">
                  <a16:creationId xmlns:a16="http://schemas.microsoft.com/office/drawing/2014/main" id="{58EBA2B0-4E7B-4A36-AA1F-F7FA716E2954}"/>
                </a:ext>
              </a:extLst>
            </p:cNvPr>
            <p:cNvSpPr txBox="1"/>
            <p:nvPr/>
          </p:nvSpPr>
          <p:spPr>
            <a:xfrm>
              <a:off x="3068828" y="1786282"/>
              <a:ext cx="1325487" cy="1022624"/>
            </a:xfrm>
            <a:prstGeom prst="rect">
              <a:avLst/>
            </a:prstGeom>
            <a:noFill/>
          </p:spPr>
          <p:txBody>
            <a:bodyPr wrap="square" rtlCol="0">
              <a:spAutoFit/>
            </a:bodyPr>
            <a:lstStyle/>
            <a:p>
              <a:r>
                <a:rPr lang="en-US" sz="800" dirty="0"/>
                <a:t>Fig 1. Map of Midwest depicting areas the pests' impact [2]. </a:t>
              </a:r>
            </a:p>
          </p:txBody>
        </p:sp>
      </p:grpSp>
      <p:cxnSp>
        <p:nvCxnSpPr>
          <p:cNvPr id="33" name="Straight Connector 32">
            <a:extLst>
              <a:ext uri="{FF2B5EF4-FFF2-40B4-BE49-F238E27FC236}">
                <a16:creationId xmlns:a16="http://schemas.microsoft.com/office/drawing/2014/main" id="{DBB3725D-8593-4795-8F15-21B5B6CA7392}"/>
              </a:ext>
            </a:extLst>
          </p:cNvPr>
          <p:cNvCxnSpPr>
            <a:cxnSpLocks/>
          </p:cNvCxnSpPr>
          <p:nvPr/>
        </p:nvCxnSpPr>
        <p:spPr>
          <a:xfrm flipH="1">
            <a:off x="5405437" y="1144582"/>
            <a:ext cx="19051" cy="531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41626C2-3B76-4C2A-B25B-E3A115C66880}"/>
              </a:ext>
            </a:extLst>
          </p:cNvPr>
          <p:cNvSpPr txBox="1"/>
          <p:nvPr/>
        </p:nvSpPr>
        <p:spPr>
          <a:xfrm>
            <a:off x="2854716" y="5230915"/>
            <a:ext cx="2547743" cy="1338828"/>
          </a:xfrm>
          <a:prstGeom prst="rect">
            <a:avLst/>
          </a:prstGeom>
          <a:noFill/>
        </p:spPr>
        <p:txBody>
          <a:bodyPr wrap="square" rtlCol="0">
            <a:spAutoFit/>
          </a:bodyPr>
          <a:lstStyle/>
          <a:p>
            <a:pPr marL="171450" indent="-171450">
              <a:buFont typeface="Arial" panose="020B0604020202020204" pitchFamily="34" charset="0"/>
              <a:buChar char="•"/>
            </a:pPr>
            <a:r>
              <a:rPr lang="en-US" sz="900" dirty="0"/>
              <a:t>Infest the leaves of soybeans </a:t>
            </a:r>
          </a:p>
          <a:p>
            <a:pPr marL="171450" indent="-171450">
              <a:buFont typeface="Arial" panose="020B0604020202020204" pitchFamily="34" charset="0"/>
              <a:buChar char="•"/>
            </a:pPr>
            <a:r>
              <a:rPr lang="en-US" sz="900" dirty="0"/>
              <a:t>Known to cause high damage in years of an infestation. </a:t>
            </a:r>
          </a:p>
          <a:p>
            <a:pPr marL="171450" indent="-171450">
              <a:buFont typeface="Arial" panose="020B0604020202020204" pitchFamily="34" charset="0"/>
              <a:buChar char="•"/>
            </a:pPr>
            <a:r>
              <a:rPr lang="en-US" sz="900" dirty="0"/>
              <a:t>Overwinter on the buckthorn bush before migrating in the summer to soybean fields. </a:t>
            </a:r>
          </a:p>
          <a:p>
            <a:pPr marL="171450" indent="-171450">
              <a:buFont typeface="Arial" panose="020B0604020202020204" pitchFamily="34" charset="0"/>
              <a:buChar char="•"/>
            </a:pPr>
            <a:r>
              <a:rPr lang="en-US" sz="900" dirty="0"/>
              <a:t>Model assumes an infestation once every three years. </a:t>
            </a:r>
          </a:p>
          <a:p>
            <a:pPr marL="171450" indent="-171450">
              <a:buFont typeface="Arial" panose="020B0604020202020204" pitchFamily="34" charset="0"/>
              <a:buChar char="•"/>
            </a:pPr>
            <a:r>
              <a:rPr lang="en-US" sz="900" dirty="0"/>
              <a:t>Model assumes all infestations have the same amount of damage.  </a:t>
            </a:r>
            <a:endParaRPr lang="en-US" sz="900" dirty="0">
              <a:highlight>
                <a:srgbClr val="FFFF00"/>
              </a:highlight>
            </a:endParaRPr>
          </a:p>
        </p:txBody>
      </p:sp>
      <p:grpSp>
        <p:nvGrpSpPr>
          <p:cNvPr id="46" name="Group 45">
            <a:extLst>
              <a:ext uri="{FF2B5EF4-FFF2-40B4-BE49-F238E27FC236}">
                <a16:creationId xmlns:a16="http://schemas.microsoft.com/office/drawing/2014/main" id="{E1AD3D08-6B66-4A2D-9478-6295221211CD}"/>
              </a:ext>
            </a:extLst>
          </p:cNvPr>
          <p:cNvGrpSpPr/>
          <p:nvPr/>
        </p:nvGrpSpPr>
        <p:grpSpPr>
          <a:xfrm>
            <a:off x="2756423" y="3215279"/>
            <a:ext cx="2636792" cy="1691429"/>
            <a:chOff x="5516651" y="1512140"/>
            <a:chExt cx="2288661" cy="1461776"/>
          </a:xfrm>
        </p:grpSpPr>
        <p:sp>
          <p:nvSpPr>
            <p:cNvPr id="22" name="TextBox 21">
              <a:extLst>
                <a:ext uri="{FF2B5EF4-FFF2-40B4-BE49-F238E27FC236}">
                  <a16:creationId xmlns:a16="http://schemas.microsoft.com/office/drawing/2014/main" id="{DA8EE74A-7FDB-4792-BD7D-9A15DD89E528}"/>
                </a:ext>
              </a:extLst>
            </p:cNvPr>
            <p:cNvSpPr txBox="1"/>
            <p:nvPr/>
          </p:nvSpPr>
          <p:spPr>
            <a:xfrm>
              <a:off x="5516651" y="2647631"/>
              <a:ext cx="1110993" cy="292587"/>
            </a:xfrm>
            <a:prstGeom prst="rect">
              <a:avLst/>
            </a:prstGeom>
            <a:noFill/>
          </p:spPr>
          <p:txBody>
            <a:bodyPr wrap="square" rtlCol="0">
              <a:spAutoFit/>
            </a:bodyPr>
            <a:lstStyle/>
            <a:p>
              <a:r>
                <a:rPr lang="en-US" sz="800" dirty="0"/>
                <a:t>Fig 3. Soybean Cyst Nematodes[4].</a:t>
              </a:r>
            </a:p>
          </p:txBody>
        </p:sp>
        <p:pic>
          <p:nvPicPr>
            <p:cNvPr id="36" name="Content Placeholder 6" descr="A close up of a tree&#10;&#10;Description automatically generated">
              <a:extLst>
                <a:ext uri="{FF2B5EF4-FFF2-40B4-BE49-F238E27FC236}">
                  <a16:creationId xmlns:a16="http://schemas.microsoft.com/office/drawing/2014/main" id="{5ACF1B7A-7411-44AC-8321-48E9F4D1C825}"/>
                </a:ext>
              </a:extLst>
            </p:cNvPr>
            <p:cNvPicPr>
              <a:picLocks noChangeAspect="1"/>
            </p:cNvPicPr>
            <p:nvPr/>
          </p:nvPicPr>
          <p:blipFill rotWithShape="1">
            <a:blip r:embed="rId3">
              <a:extLst>
                <a:ext uri="{28A0092B-C50C-407E-A947-70E740481C1C}">
                  <a14:useLocalDpi xmlns:a14="http://schemas.microsoft.com/office/drawing/2010/main" val="0"/>
                </a:ext>
              </a:extLst>
            </a:blip>
            <a:srcRect l="39720" t="23263" r="14924" b="2479"/>
            <a:stretch/>
          </p:blipFill>
          <p:spPr>
            <a:xfrm>
              <a:off x="6718923" y="1512140"/>
              <a:ext cx="999667" cy="1137467"/>
            </a:xfrm>
            <a:prstGeom prst="rect">
              <a:avLst/>
            </a:prstGeom>
          </p:spPr>
        </p:pic>
        <p:sp>
          <p:nvSpPr>
            <p:cNvPr id="37" name="TextBox 36">
              <a:extLst>
                <a:ext uri="{FF2B5EF4-FFF2-40B4-BE49-F238E27FC236}">
                  <a16:creationId xmlns:a16="http://schemas.microsoft.com/office/drawing/2014/main" id="{59910418-193F-4EB7-80B5-E8E333CA6ACD}"/>
                </a:ext>
              </a:extLst>
            </p:cNvPr>
            <p:cNvSpPr txBox="1"/>
            <p:nvPr/>
          </p:nvSpPr>
          <p:spPr>
            <a:xfrm>
              <a:off x="6694319" y="2635362"/>
              <a:ext cx="1110993" cy="338554"/>
            </a:xfrm>
            <a:prstGeom prst="rect">
              <a:avLst/>
            </a:prstGeom>
            <a:noFill/>
          </p:spPr>
          <p:txBody>
            <a:bodyPr wrap="square" rtlCol="0">
              <a:spAutoFit/>
            </a:bodyPr>
            <a:lstStyle/>
            <a:p>
              <a:r>
                <a:rPr lang="en-US" sz="800" dirty="0"/>
                <a:t>Fig 4. Soybean aphids [1].</a:t>
              </a:r>
            </a:p>
          </p:txBody>
        </p:sp>
      </p:grpSp>
      <p:sp>
        <p:nvSpPr>
          <p:cNvPr id="39" name="TextBox 38">
            <a:extLst>
              <a:ext uri="{FF2B5EF4-FFF2-40B4-BE49-F238E27FC236}">
                <a16:creationId xmlns:a16="http://schemas.microsoft.com/office/drawing/2014/main" id="{B6C13931-7937-4DE6-8AD0-FB13244F8B1A}"/>
              </a:ext>
            </a:extLst>
          </p:cNvPr>
          <p:cNvSpPr txBox="1"/>
          <p:nvPr/>
        </p:nvSpPr>
        <p:spPr>
          <a:xfrm>
            <a:off x="5482305" y="2180814"/>
            <a:ext cx="2352631" cy="353943"/>
          </a:xfrm>
          <a:prstGeom prst="rect">
            <a:avLst/>
          </a:prstGeom>
          <a:solidFill>
            <a:schemeClr val="bg1">
              <a:lumMod val="85000"/>
            </a:schemeClr>
          </a:solidFill>
        </p:spPr>
        <p:txBody>
          <a:bodyPr wrap="square" rtlCol="0">
            <a:spAutoFit/>
          </a:bodyPr>
          <a:lstStyle/>
          <a:p>
            <a:r>
              <a:rPr lang="en-US" sz="1700" dirty="0"/>
              <a:t>Model</a:t>
            </a:r>
          </a:p>
        </p:txBody>
      </p:sp>
      <p:sp>
        <p:nvSpPr>
          <p:cNvPr id="40" name="TextBox 39">
            <a:extLst>
              <a:ext uri="{FF2B5EF4-FFF2-40B4-BE49-F238E27FC236}">
                <a16:creationId xmlns:a16="http://schemas.microsoft.com/office/drawing/2014/main" id="{77D930E5-4BF7-48D3-A40B-72523E0ECA05}"/>
              </a:ext>
            </a:extLst>
          </p:cNvPr>
          <p:cNvSpPr txBox="1"/>
          <p:nvPr/>
        </p:nvSpPr>
        <p:spPr>
          <a:xfrm>
            <a:off x="5438302" y="2496954"/>
            <a:ext cx="2547933" cy="2723823"/>
          </a:xfrm>
          <a:prstGeom prst="rect">
            <a:avLst/>
          </a:prstGeom>
          <a:noFill/>
        </p:spPr>
        <p:txBody>
          <a:bodyPr wrap="square" rtlCol="0">
            <a:spAutoFit/>
          </a:bodyPr>
          <a:lstStyle/>
          <a:p>
            <a:r>
              <a:rPr lang="en-US" sz="900" dirty="0"/>
              <a:t>A dynamic programming model was used to optimize the crop rotation for each year. Dynamic programming models will solve the model from the final stage to the starting stage; it this scenario it will choose the crop rotation with the highest profit. Five management strategies are considered:</a:t>
            </a:r>
          </a:p>
          <a:p>
            <a:pPr marL="228600" indent="-228600">
              <a:buFont typeface="+mj-lt"/>
              <a:buAutoNum type="arabicPeriod"/>
            </a:pPr>
            <a:r>
              <a:rPr lang="en-US" sz="900" dirty="0"/>
              <a:t>Aphid and SCN susceptible soybean</a:t>
            </a:r>
          </a:p>
          <a:p>
            <a:pPr marL="228600" indent="-228600">
              <a:buFont typeface="+mj-lt"/>
              <a:buAutoNum type="arabicPeriod"/>
            </a:pPr>
            <a:r>
              <a:rPr lang="en-US" sz="900" dirty="0"/>
              <a:t>Aphid and SCN susceptible soybean</a:t>
            </a:r>
          </a:p>
          <a:p>
            <a:pPr marL="228600" indent="-228600">
              <a:buFont typeface="+mj-lt"/>
              <a:buAutoNum type="arabicPeriod"/>
            </a:pPr>
            <a:r>
              <a:rPr lang="en-US" sz="900" dirty="0"/>
              <a:t>Aphid resistant and SCN susceptible soybean</a:t>
            </a:r>
          </a:p>
          <a:p>
            <a:pPr marL="228600" indent="-228600">
              <a:buFont typeface="+mj-lt"/>
              <a:buAutoNum type="arabicPeriod"/>
            </a:pPr>
            <a:r>
              <a:rPr lang="en-US" sz="900" dirty="0"/>
              <a:t>Aphid susceptible and SCN resistant soybean</a:t>
            </a:r>
          </a:p>
          <a:p>
            <a:pPr marL="228600" indent="-228600">
              <a:buFont typeface="+mj-lt"/>
              <a:buAutoNum type="arabicPeriod"/>
            </a:pPr>
            <a:r>
              <a:rPr lang="en-US" sz="900" dirty="0"/>
              <a:t>Corn  </a:t>
            </a:r>
          </a:p>
          <a:p>
            <a:r>
              <a:rPr lang="en-US" sz="900" dirty="0"/>
              <a:t>Figure 5 shows an example of what the dynamic program would look like. In this problem we define </a:t>
            </a:r>
            <a:r>
              <a:rPr lang="en-US" sz="900" i="1" dirty="0"/>
              <a:t>n</a:t>
            </a:r>
            <a:r>
              <a:rPr lang="en-US" sz="900" dirty="0"/>
              <a:t> to be the number of seasons to finish. Looking at Fig 5, we see that in order to solve year </a:t>
            </a:r>
            <a:r>
              <a:rPr lang="en-US" sz="900" i="1" dirty="0"/>
              <a:t>n-1</a:t>
            </a:r>
            <a:r>
              <a:rPr lang="en-US" sz="900" dirty="0"/>
              <a:t> we need to know the starting SCN level in year </a:t>
            </a:r>
            <a:r>
              <a:rPr lang="en-US" sz="900" i="1" dirty="0"/>
              <a:t>n-1</a:t>
            </a:r>
            <a:r>
              <a:rPr lang="en-US" sz="900" dirty="0"/>
              <a:t> as well as the planting decision of year </a:t>
            </a:r>
            <a:r>
              <a:rPr lang="en-US" sz="900" i="1" dirty="0"/>
              <a:t>n. </a:t>
            </a:r>
            <a:endParaRPr lang="en-US" sz="900" dirty="0"/>
          </a:p>
          <a:p>
            <a:endParaRPr lang="en-US" sz="900" dirty="0"/>
          </a:p>
        </p:txBody>
      </p:sp>
      <p:cxnSp>
        <p:nvCxnSpPr>
          <p:cNvPr id="13" name="Straight Connector 12">
            <a:extLst>
              <a:ext uri="{FF2B5EF4-FFF2-40B4-BE49-F238E27FC236}">
                <a16:creationId xmlns:a16="http://schemas.microsoft.com/office/drawing/2014/main" id="{B9E3BAC6-F85B-4651-B525-F1C1391DCF84}"/>
              </a:ext>
            </a:extLst>
          </p:cNvPr>
          <p:cNvCxnSpPr>
            <a:cxnSpLocks/>
          </p:cNvCxnSpPr>
          <p:nvPr/>
        </p:nvCxnSpPr>
        <p:spPr>
          <a:xfrm>
            <a:off x="346134" y="1017985"/>
            <a:ext cx="110505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C52D771-0BAE-4BC4-A171-E5DCFB47B037}"/>
              </a:ext>
            </a:extLst>
          </p:cNvPr>
          <p:cNvGrpSpPr/>
          <p:nvPr/>
        </p:nvGrpSpPr>
        <p:grpSpPr>
          <a:xfrm>
            <a:off x="7935914" y="1104372"/>
            <a:ext cx="1699305" cy="2420195"/>
            <a:chOff x="8127228" y="1144581"/>
            <a:chExt cx="1699305" cy="2420195"/>
          </a:xfrm>
        </p:grpSpPr>
        <p:sp>
          <p:nvSpPr>
            <p:cNvPr id="50" name="TextBox 49">
              <a:extLst>
                <a:ext uri="{FF2B5EF4-FFF2-40B4-BE49-F238E27FC236}">
                  <a16:creationId xmlns:a16="http://schemas.microsoft.com/office/drawing/2014/main" id="{4A453B44-5495-4A7B-B6AF-814F508412B5}"/>
                </a:ext>
              </a:extLst>
            </p:cNvPr>
            <p:cNvSpPr txBox="1"/>
            <p:nvPr/>
          </p:nvSpPr>
          <p:spPr>
            <a:xfrm>
              <a:off x="8148397" y="3349332"/>
              <a:ext cx="1249479" cy="215444"/>
            </a:xfrm>
            <a:prstGeom prst="rect">
              <a:avLst/>
            </a:prstGeom>
            <a:noFill/>
          </p:spPr>
          <p:txBody>
            <a:bodyPr wrap="square" rtlCol="0">
              <a:spAutoFit/>
            </a:bodyPr>
            <a:lstStyle/>
            <a:p>
              <a:r>
                <a:rPr lang="en-US" sz="800" dirty="0"/>
                <a:t>Fig 5. Example of model. </a:t>
              </a:r>
            </a:p>
          </p:txBody>
        </p:sp>
        <p:pic>
          <p:nvPicPr>
            <p:cNvPr id="52" name="Picture 51" descr="A drawing of a person&#10;&#10;Description automatically generated">
              <a:extLst>
                <a:ext uri="{FF2B5EF4-FFF2-40B4-BE49-F238E27FC236}">
                  <a16:creationId xmlns:a16="http://schemas.microsoft.com/office/drawing/2014/main" id="{BD65AB26-C6BD-426A-818B-836179F34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228" y="1144581"/>
              <a:ext cx="1699305" cy="2169751"/>
            </a:xfrm>
            <a:prstGeom prst="rect">
              <a:avLst/>
            </a:prstGeom>
          </p:spPr>
        </p:pic>
      </p:grpSp>
      <p:sp>
        <p:nvSpPr>
          <p:cNvPr id="54" name="TextBox 53">
            <a:extLst>
              <a:ext uri="{FF2B5EF4-FFF2-40B4-BE49-F238E27FC236}">
                <a16:creationId xmlns:a16="http://schemas.microsoft.com/office/drawing/2014/main" id="{9A2A81DA-742A-48E0-99E0-B1FF9BDFCAE0}"/>
              </a:ext>
            </a:extLst>
          </p:cNvPr>
          <p:cNvSpPr txBox="1"/>
          <p:nvPr/>
        </p:nvSpPr>
        <p:spPr>
          <a:xfrm>
            <a:off x="5529254" y="5064754"/>
            <a:ext cx="2383751" cy="353943"/>
          </a:xfrm>
          <a:prstGeom prst="rect">
            <a:avLst/>
          </a:prstGeom>
          <a:solidFill>
            <a:schemeClr val="bg1">
              <a:lumMod val="85000"/>
            </a:schemeClr>
          </a:solidFill>
        </p:spPr>
        <p:txBody>
          <a:bodyPr wrap="square" rtlCol="0">
            <a:spAutoFit/>
          </a:bodyPr>
          <a:lstStyle/>
          <a:p>
            <a:r>
              <a:rPr lang="en-US" sz="1700" dirty="0"/>
              <a:t>Results</a:t>
            </a:r>
          </a:p>
        </p:txBody>
      </p:sp>
      <p:sp>
        <p:nvSpPr>
          <p:cNvPr id="56" name="TextBox 55">
            <a:extLst>
              <a:ext uri="{FF2B5EF4-FFF2-40B4-BE49-F238E27FC236}">
                <a16:creationId xmlns:a16="http://schemas.microsoft.com/office/drawing/2014/main" id="{993CE414-83D2-4890-BF05-1B90F0D41B6C}"/>
              </a:ext>
            </a:extLst>
          </p:cNvPr>
          <p:cNvSpPr txBox="1"/>
          <p:nvPr/>
        </p:nvSpPr>
        <p:spPr>
          <a:xfrm>
            <a:off x="5475017" y="5412478"/>
            <a:ext cx="2532187" cy="1200329"/>
          </a:xfrm>
          <a:prstGeom prst="rect">
            <a:avLst/>
          </a:prstGeom>
          <a:noFill/>
        </p:spPr>
        <p:txBody>
          <a:bodyPr wrap="square" rtlCol="0">
            <a:spAutoFit/>
          </a:bodyPr>
          <a:lstStyle/>
          <a:p>
            <a:pPr marL="228600" indent="-228600">
              <a:buFont typeface="+mj-lt"/>
              <a:buAutoNum type="arabicPeriod"/>
            </a:pPr>
            <a:r>
              <a:rPr lang="en-US" sz="900" dirty="0"/>
              <a:t>Table 1 depicts the optimal crop rotation. </a:t>
            </a:r>
          </a:p>
          <a:p>
            <a:pPr marL="228600" indent="-228600">
              <a:buFont typeface="+mj-lt"/>
              <a:buAutoNum type="arabicPeriod"/>
            </a:pPr>
            <a:r>
              <a:rPr lang="en-US" sz="900" dirty="0"/>
              <a:t>Fig 6 helps us understand why pesticide is chosen in this model over other management options. </a:t>
            </a:r>
          </a:p>
          <a:p>
            <a:pPr marL="228600" indent="-228600">
              <a:buFont typeface="+mj-lt"/>
              <a:buAutoNum type="arabicPeriod"/>
            </a:pPr>
            <a:r>
              <a:rPr lang="en-US" sz="900" dirty="0"/>
              <a:t>This model was found to be relatively insensitive after considering starting infestation level, timing of infestation, yield equations, and a fertilizer option. </a:t>
            </a:r>
          </a:p>
        </p:txBody>
      </p:sp>
      <p:cxnSp>
        <p:nvCxnSpPr>
          <p:cNvPr id="38" name="Straight Connector 37">
            <a:extLst>
              <a:ext uri="{FF2B5EF4-FFF2-40B4-BE49-F238E27FC236}">
                <a16:creationId xmlns:a16="http://schemas.microsoft.com/office/drawing/2014/main" id="{0F2A2F85-0329-421B-814E-E0F272571C40}"/>
              </a:ext>
            </a:extLst>
          </p:cNvPr>
          <p:cNvCxnSpPr>
            <a:cxnSpLocks/>
          </p:cNvCxnSpPr>
          <p:nvPr/>
        </p:nvCxnSpPr>
        <p:spPr>
          <a:xfrm>
            <a:off x="7996237" y="1144582"/>
            <a:ext cx="0" cy="5363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87AA1E9C-1ADF-4DC7-9078-AC2C5974D115}"/>
              </a:ext>
            </a:extLst>
          </p:cNvPr>
          <p:cNvGrpSpPr/>
          <p:nvPr/>
        </p:nvGrpSpPr>
        <p:grpSpPr>
          <a:xfrm>
            <a:off x="8017440" y="3456917"/>
            <a:ext cx="3301979" cy="1108977"/>
            <a:chOff x="8036490" y="3590267"/>
            <a:chExt cx="3301979" cy="1108977"/>
          </a:xfrm>
        </p:grpSpPr>
        <p:pic>
          <p:nvPicPr>
            <p:cNvPr id="57" name="Picture 56">
              <a:extLst>
                <a:ext uri="{FF2B5EF4-FFF2-40B4-BE49-F238E27FC236}">
                  <a16:creationId xmlns:a16="http://schemas.microsoft.com/office/drawing/2014/main" id="{77B2A8E8-22F0-40E9-B0AA-C08F229D44E9}"/>
                </a:ext>
              </a:extLst>
            </p:cNvPr>
            <p:cNvPicPr>
              <a:picLocks noChangeAspect="1"/>
            </p:cNvPicPr>
            <p:nvPr/>
          </p:nvPicPr>
          <p:blipFill>
            <a:blip r:embed="rId5"/>
            <a:stretch>
              <a:fillRect/>
            </a:stretch>
          </p:blipFill>
          <p:spPr>
            <a:xfrm>
              <a:off x="8036490" y="3590267"/>
              <a:ext cx="3285861" cy="1108977"/>
            </a:xfrm>
            <a:prstGeom prst="rect">
              <a:avLst/>
            </a:prstGeom>
            <a:effectLst/>
          </p:spPr>
        </p:pic>
        <p:sp>
          <p:nvSpPr>
            <p:cNvPr id="59" name="TextBox 58">
              <a:extLst>
                <a:ext uri="{FF2B5EF4-FFF2-40B4-BE49-F238E27FC236}">
                  <a16:creationId xmlns:a16="http://schemas.microsoft.com/office/drawing/2014/main" id="{5E16917F-BEC4-4F66-8DE1-5908C990704C}"/>
                </a:ext>
              </a:extLst>
            </p:cNvPr>
            <p:cNvSpPr txBox="1"/>
            <p:nvPr/>
          </p:nvSpPr>
          <p:spPr>
            <a:xfrm>
              <a:off x="8116890" y="4407691"/>
              <a:ext cx="3221579" cy="215444"/>
            </a:xfrm>
            <a:prstGeom prst="rect">
              <a:avLst/>
            </a:prstGeom>
            <a:solidFill>
              <a:schemeClr val="bg1"/>
            </a:solidFill>
          </p:spPr>
          <p:txBody>
            <a:bodyPr wrap="square" rtlCol="0">
              <a:spAutoFit/>
            </a:bodyPr>
            <a:lstStyle/>
            <a:p>
              <a:r>
                <a:rPr lang="en-US" sz="800" dirty="0"/>
                <a:t>Table 1. Five-year crop rotation. </a:t>
              </a:r>
            </a:p>
          </p:txBody>
        </p:sp>
      </p:grpSp>
      <p:grpSp>
        <p:nvGrpSpPr>
          <p:cNvPr id="62" name="Group 61">
            <a:extLst>
              <a:ext uri="{FF2B5EF4-FFF2-40B4-BE49-F238E27FC236}">
                <a16:creationId xmlns:a16="http://schemas.microsoft.com/office/drawing/2014/main" id="{AB44689E-3EE8-4028-AA93-41D41D6DDEBA}"/>
              </a:ext>
            </a:extLst>
          </p:cNvPr>
          <p:cNvGrpSpPr/>
          <p:nvPr/>
        </p:nvGrpSpPr>
        <p:grpSpPr>
          <a:xfrm>
            <a:off x="9548450" y="1039982"/>
            <a:ext cx="2371807" cy="2286603"/>
            <a:chOff x="9548450" y="1039982"/>
            <a:chExt cx="2371807" cy="2286603"/>
          </a:xfrm>
        </p:grpSpPr>
        <p:pic>
          <p:nvPicPr>
            <p:cNvPr id="58" name="Picture 57" descr="A picture containing water&#10;&#10;Description automatically generated">
              <a:extLst>
                <a:ext uri="{FF2B5EF4-FFF2-40B4-BE49-F238E27FC236}">
                  <a16:creationId xmlns:a16="http://schemas.microsoft.com/office/drawing/2014/main" id="{E36EA0C2-869E-40B1-A5B0-121BCA46B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8450" y="1039982"/>
              <a:ext cx="2109825" cy="1948308"/>
            </a:xfrm>
            <a:prstGeom prst="rect">
              <a:avLst/>
            </a:prstGeom>
          </p:spPr>
        </p:pic>
        <p:sp>
          <p:nvSpPr>
            <p:cNvPr id="61" name="TextBox 60">
              <a:extLst>
                <a:ext uri="{FF2B5EF4-FFF2-40B4-BE49-F238E27FC236}">
                  <a16:creationId xmlns:a16="http://schemas.microsoft.com/office/drawing/2014/main" id="{CC9EFE38-F4D7-4F2E-8A17-F89FD8957E55}"/>
                </a:ext>
              </a:extLst>
            </p:cNvPr>
            <p:cNvSpPr txBox="1"/>
            <p:nvPr/>
          </p:nvSpPr>
          <p:spPr>
            <a:xfrm>
              <a:off x="9828918" y="2864920"/>
              <a:ext cx="2091339" cy="461665"/>
            </a:xfrm>
            <a:prstGeom prst="rect">
              <a:avLst/>
            </a:prstGeom>
            <a:noFill/>
          </p:spPr>
          <p:txBody>
            <a:bodyPr wrap="square" rtlCol="0">
              <a:spAutoFit/>
            </a:bodyPr>
            <a:lstStyle/>
            <a:p>
              <a:r>
                <a:rPr lang="en-US" sz="800" dirty="0"/>
                <a:t>Fig 6. Green line represents SCN resistant, red represents SCN susceptible, and blue represents nematicide. </a:t>
              </a:r>
            </a:p>
          </p:txBody>
        </p:sp>
      </p:grpSp>
      <p:cxnSp>
        <p:nvCxnSpPr>
          <p:cNvPr id="64" name="Straight Connector 63">
            <a:extLst>
              <a:ext uri="{FF2B5EF4-FFF2-40B4-BE49-F238E27FC236}">
                <a16:creationId xmlns:a16="http://schemas.microsoft.com/office/drawing/2014/main" id="{36E8005F-99A7-4AD4-855A-F6303A0C6BE9}"/>
              </a:ext>
            </a:extLst>
          </p:cNvPr>
          <p:cNvCxnSpPr/>
          <p:nvPr/>
        </p:nvCxnSpPr>
        <p:spPr>
          <a:xfrm flipH="1">
            <a:off x="9548451" y="1104372"/>
            <a:ext cx="19175" cy="2343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C834CDB-FFF5-4486-9DAB-A9068DA22697}"/>
              </a:ext>
            </a:extLst>
          </p:cNvPr>
          <p:cNvSpPr txBox="1"/>
          <p:nvPr/>
        </p:nvSpPr>
        <p:spPr>
          <a:xfrm>
            <a:off x="8100772" y="4470548"/>
            <a:ext cx="3691175" cy="369332"/>
          </a:xfrm>
          <a:prstGeom prst="rect">
            <a:avLst/>
          </a:prstGeom>
          <a:solidFill>
            <a:schemeClr val="bg1">
              <a:lumMod val="85000"/>
            </a:schemeClr>
          </a:solidFill>
        </p:spPr>
        <p:txBody>
          <a:bodyPr wrap="square" rtlCol="0">
            <a:spAutoFit/>
          </a:bodyPr>
          <a:lstStyle/>
          <a:p>
            <a:r>
              <a:rPr lang="en-US" dirty="0"/>
              <a:t>Conclusion</a:t>
            </a:r>
          </a:p>
        </p:txBody>
      </p:sp>
      <p:sp>
        <p:nvSpPr>
          <p:cNvPr id="66" name="TextBox 65">
            <a:extLst>
              <a:ext uri="{FF2B5EF4-FFF2-40B4-BE49-F238E27FC236}">
                <a16:creationId xmlns:a16="http://schemas.microsoft.com/office/drawing/2014/main" id="{3E2D5562-9D85-40A8-8F7B-46426774FBBB}"/>
              </a:ext>
            </a:extLst>
          </p:cNvPr>
          <p:cNvSpPr txBox="1"/>
          <p:nvPr/>
        </p:nvSpPr>
        <p:spPr>
          <a:xfrm>
            <a:off x="8067527" y="4819752"/>
            <a:ext cx="3935654" cy="646331"/>
          </a:xfrm>
          <a:prstGeom prst="rect">
            <a:avLst/>
          </a:prstGeom>
          <a:noFill/>
        </p:spPr>
        <p:txBody>
          <a:bodyPr wrap="square" rtlCol="0">
            <a:spAutoFit/>
          </a:bodyPr>
          <a:lstStyle/>
          <a:p>
            <a:r>
              <a:rPr lang="en-US" sz="900" dirty="0"/>
              <a:t>This work helps to understand and recognize the role that agricultural pests play in agriculture. There are several options for future work of this project including adding a corn pest, as well as improving the aphid-soybean relationship to closer reflect  what is observed in the field. </a:t>
            </a:r>
            <a:endParaRPr lang="en-US" sz="900" dirty="0">
              <a:highlight>
                <a:srgbClr val="FFFF00"/>
              </a:highlight>
            </a:endParaRPr>
          </a:p>
        </p:txBody>
      </p:sp>
      <p:pic>
        <p:nvPicPr>
          <p:cNvPr id="11" name="Picture 10" descr="A picture containing drawing, window&#10;&#10;Description automatically generated">
            <a:extLst>
              <a:ext uri="{FF2B5EF4-FFF2-40B4-BE49-F238E27FC236}">
                <a16:creationId xmlns:a16="http://schemas.microsoft.com/office/drawing/2014/main" id="{EF3E4DD0-95EE-4D11-991B-8401DE4FBDD6}"/>
              </a:ext>
            </a:extLst>
          </p:cNvPr>
          <p:cNvPicPr>
            <a:picLocks noChangeAspect="1"/>
          </p:cNvPicPr>
          <p:nvPr/>
        </p:nvPicPr>
        <p:blipFill rotWithShape="1">
          <a:blip r:embed="rId7">
            <a:extLst>
              <a:ext uri="{28A0092B-C50C-407E-A947-70E740481C1C}">
                <a14:useLocalDpi xmlns:a14="http://schemas.microsoft.com/office/drawing/2010/main" val="0"/>
              </a:ext>
            </a:extLst>
          </a:blip>
          <a:srcRect t="1008"/>
          <a:stretch/>
        </p:blipFill>
        <p:spPr>
          <a:xfrm>
            <a:off x="11430479" y="651038"/>
            <a:ext cx="489778" cy="787416"/>
          </a:xfrm>
          <a:prstGeom prst="rect">
            <a:avLst/>
          </a:prstGeom>
        </p:spPr>
      </p:pic>
      <p:sp>
        <p:nvSpPr>
          <p:cNvPr id="67" name="TextBox 66">
            <a:extLst>
              <a:ext uri="{FF2B5EF4-FFF2-40B4-BE49-F238E27FC236}">
                <a16:creationId xmlns:a16="http://schemas.microsoft.com/office/drawing/2014/main" id="{54FA9548-39B5-4F06-B7CD-1B9658108FBA}"/>
              </a:ext>
            </a:extLst>
          </p:cNvPr>
          <p:cNvSpPr txBox="1"/>
          <p:nvPr/>
        </p:nvSpPr>
        <p:spPr>
          <a:xfrm>
            <a:off x="2124075" y="342069"/>
            <a:ext cx="219075" cy="646331"/>
          </a:xfrm>
          <a:prstGeom prst="rect">
            <a:avLst/>
          </a:prstGeom>
          <a:noFill/>
        </p:spPr>
        <p:txBody>
          <a:bodyPr wrap="square" rtlCol="0">
            <a:spAutoFit/>
          </a:bodyPr>
          <a:lstStyle/>
          <a:p>
            <a:r>
              <a:rPr lang="en-US" sz="3600" dirty="0"/>
              <a:t>.</a:t>
            </a:r>
          </a:p>
        </p:txBody>
      </p:sp>
      <p:sp>
        <p:nvSpPr>
          <p:cNvPr id="68" name="TextBox 67">
            <a:extLst>
              <a:ext uri="{FF2B5EF4-FFF2-40B4-BE49-F238E27FC236}">
                <a16:creationId xmlns:a16="http://schemas.microsoft.com/office/drawing/2014/main" id="{21B882BE-BE7F-480E-8522-77DE44AD87B7}"/>
              </a:ext>
            </a:extLst>
          </p:cNvPr>
          <p:cNvSpPr txBox="1"/>
          <p:nvPr/>
        </p:nvSpPr>
        <p:spPr>
          <a:xfrm>
            <a:off x="4322770" y="342069"/>
            <a:ext cx="219075" cy="646331"/>
          </a:xfrm>
          <a:prstGeom prst="rect">
            <a:avLst/>
          </a:prstGeom>
          <a:noFill/>
        </p:spPr>
        <p:txBody>
          <a:bodyPr wrap="square" rtlCol="0">
            <a:spAutoFit/>
          </a:bodyPr>
          <a:lstStyle/>
          <a:p>
            <a:r>
              <a:rPr lang="en-US" sz="3600" dirty="0"/>
              <a:t>.</a:t>
            </a:r>
          </a:p>
        </p:txBody>
      </p:sp>
      <p:sp>
        <p:nvSpPr>
          <p:cNvPr id="69" name="TextBox 68">
            <a:extLst>
              <a:ext uri="{FF2B5EF4-FFF2-40B4-BE49-F238E27FC236}">
                <a16:creationId xmlns:a16="http://schemas.microsoft.com/office/drawing/2014/main" id="{9DF3B13D-9B17-4B11-9FD6-F62D5AE6B439}"/>
              </a:ext>
            </a:extLst>
          </p:cNvPr>
          <p:cNvSpPr txBox="1"/>
          <p:nvPr/>
        </p:nvSpPr>
        <p:spPr>
          <a:xfrm>
            <a:off x="7935914" y="5729691"/>
            <a:ext cx="4125536" cy="1077218"/>
          </a:xfrm>
          <a:prstGeom prst="rect">
            <a:avLst/>
          </a:prstGeom>
          <a:noFill/>
        </p:spPr>
        <p:txBody>
          <a:bodyPr wrap="square" rtlCol="0">
            <a:spAutoFit/>
          </a:bodyPr>
          <a:lstStyle/>
          <a:p>
            <a:pPr marL="342900" indent="-342900">
              <a:buFont typeface="+mj-lt"/>
              <a:buAutoNum type="arabicPeriod"/>
            </a:pPr>
            <a:r>
              <a:rPr lang="en-US" sz="500" dirty="0"/>
              <a:t>Heppner, Kelvin. “Soybean School: Taking a Closer Look at Soybean Aphid Thresholds.” RealAgriculture.com, 18 Aug. 2017, www.realagriculture.com/2017/08/soybean-school-taking-a-closer-look-at-soybean-aphid-thresholds/.</a:t>
            </a:r>
          </a:p>
          <a:p>
            <a:pPr marL="342900" indent="-342900">
              <a:buFont typeface="+mj-lt"/>
              <a:buAutoNum type="arabicPeriod"/>
            </a:pPr>
            <a:r>
              <a:rPr lang="en-US" sz="500" dirty="0"/>
              <a:t>Michael Thomas McCarville. PhD thesis, 2014.</a:t>
            </a:r>
          </a:p>
          <a:p>
            <a:pPr marL="342900" indent="-342900">
              <a:buFont typeface="+mj-lt"/>
              <a:buAutoNum type="arabicPeriod"/>
            </a:pPr>
            <a:r>
              <a:rPr lang="en-US" sz="500" dirty="0"/>
              <a:t>“Pest &amp; Crop Newsletter.” August 1, 2003 - Issue 20, Pest &amp; Crop Newsletter, Entomology Extension, Purdue University, extension.entm.purdue.edu/</a:t>
            </a:r>
            <a:r>
              <a:rPr lang="en-US" sz="500" dirty="0" err="1"/>
              <a:t>pestcrop</a:t>
            </a:r>
            <a:r>
              <a:rPr lang="en-US" sz="500" dirty="0"/>
              <a:t>/2003/issue20/.</a:t>
            </a:r>
          </a:p>
          <a:p>
            <a:pPr marL="342900" indent="-342900">
              <a:buFont typeface="+mj-lt"/>
              <a:buAutoNum type="arabicPeriod"/>
            </a:pPr>
            <a:r>
              <a:rPr lang="en-US" sz="500" dirty="0"/>
              <a:t>“Soybean Cyst Nematode.” </a:t>
            </a:r>
            <a:r>
              <a:rPr lang="en-US" sz="500" dirty="0" err="1"/>
              <a:t>CropWatch</a:t>
            </a:r>
            <a:r>
              <a:rPr lang="en-US" sz="500" dirty="0"/>
              <a:t>, University of Nebraska-Lincoln, 22 July 2019, cropwatch.unl.edu/</a:t>
            </a:r>
            <a:r>
              <a:rPr lang="en-US" sz="500" dirty="0" err="1"/>
              <a:t>plantdisease</a:t>
            </a:r>
            <a:r>
              <a:rPr lang="en-US" sz="500" dirty="0"/>
              <a:t>/soybean/soybean-cyst-nematode.</a:t>
            </a:r>
          </a:p>
          <a:p>
            <a:pPr marL="342900" indent="-342900">
              <a:buFont typeface="+mj-lt"/>
              <a:buAutoNum type="arabicPeriod"/>
            </a:pPr>
            <a:r>
              <a:rPr lang="en-US" sz="500" dirty="0"/>
              <a:t>Thomas P Zacharias, Judith S Liebman, and Gregory R Noel. Management strategies for controlling soybean cyst nematode: an application of stochastic dynamic programming. North Central Journal of Agricultural Economics, pages 175–188, 1986.</a:t>
            </a:r>
          </a:p>
          <a:p>
            <a:pPr marL="342900" indent="-342900">
              <a:buFont typeface="+mj-lt"/>
              <a:buAutoNum type="arabicPeriod"/>
            </a:pPr>
            <a:r>
              <a:rPr lang="en-US" sz="500" dirty="0" err="1"/>
              <a:t>Tylka</a:t>
            </a:r>
            <a:r>
              <a:rPr lang="en-US" sz="500" dirty="0"/>
              <a:t>, Greg. “Soybean Growers Need an Integrated Approach When Fighting Nematode.” News, Iowa State University Extension and Outreach, www.extension.iastate.edu/news/soybean-growers-need-integrated-approach-when-fighting-nematode.</a:t>
            </a:r>
          </a:p>
          <a:p>
            <a:pPr marL="342900" indent="-342900">
              <a:buFont typeface="+mj-lt"/>
              <a:buAutoNum type="arabicPeriod"/>
            </a:pPr>
            <a:endParaRPr lang="en-US" sz="900" dirty="0"/>
          </a:p>
        </p:txBody>
      </p:sp>
      <p:cxnSp>
        <p:nvCxnSpPr>
          <p:cNvPr id="71" name="Straight Connector 70">
            <a:extLst>
              <a:ext uri="{FF2B5EF4-FFF2-40B4-BE49-F238E27FC236}">
                <a16:creationId xmlns:a16="http://schemas.microsoft.com/office/drawing/2014/main" id="{F2FC34E6-E5A7-455F-9772-D1AB265EC6B1}"/>
              </a:ext>
            </a:extLst>
          </p:cNvPr>
          <p:cNvCxnSpPr/>
          <p:nvPr/>
        </p:nvCxnSpPr>
        <p:spPr>
          <a:xfrm>
            <a:off x="8106216" y="3466442"/>
            <a:ext cx="3632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green plant in a garden&#10;&#10;Description automatically generated">
            <a:extLst>
              <a:ext uri="{FF2B5EF4-FFF2-40B4-BE49-F238E27FC236}">
                <a16:creationId xmlns:a16="http://schemas.microsoft.com/office/drawing/2014/main" id="{D606075A-34A0-41E2-9152-6FFDB290B9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50" y="5491832"/>
            <a:ext cx="1584820" cy="1061829"/>
          </a:xfrm>
          <a:prstGeom prst="rect">
            <a:avLst/>
          </a:prstGeom>
        </p:spPr>
      </p:pic>
      <p:sp>
        <p:nvSpPr>
          <p:cNvPr id="10" name="TextBox 9">
            <a:extLst>
              <a:ext uri="{FF2B5EF4-FFF2-40B4-BE49-F238E27FC236}">
                <a16:creationId xmlns:a16="http://schemas.microsoft.com/office/drawing/2014/main" id="{7130AB7A-3F3F-403E-B02A-A91B0A3D7BC5}"/>
              </a:ext>
            </a:extLst>
          </p:cNvPr>
          <p:cNvSpPr txBox="1"/>
          <p:nvPr/>
        </p:nvSpPr>
        <p:spPr>
          <a:xfrm>
            <a:off x="1853883" y="6012033"/>
            <a:ext cx="922229" cy="584775"/>
          </a:xfrm>
          <a:prstGeom prst="rect">
            <a:avLst/>
          </a:prstGeom>
          <a:noFill/>
        </p:spPr>
        <p:txBody>
          <a:bodyPr wrap="square" rtlCol="0">
            <a:spAutoFit/>
          </a:bodyPr>
          <a:lstStyle/>
          <a:p>
            <a:r>
              <a:rPr lang="en-US" sz="800" dirty="0"/>
              <a:t>Fig 2. Crop damage by soybean cyst nematodes [6].</a:t>
            </a:r>
          </a:p>
        </p:txBody>
      </p:sp>
      <p:pic>
        <p:nvPicPr>
          <p:cNvPr id="14" name="Picture 13" descr="A picture containing chain, sitting, cake, root&#10;&#10;Description automatically generated">
            <a:extLst>
              <a:ext uri="{FF2B5EF4-FFF2-40B4-BE49-F238E27FC236}">
                <a16:creationId xmlns:a16="http://schemas.microsoft.com/office/drawing/2014/main" id="{ED4D5667-9C6C-4A90-92F3-07E7E8350639}"/>
              </a:ext>
            </a:extLst>
          </p:cNvPr>
          <p:cNvPicPr>
            <a:picLocks noChangeAspect="1"/>
          </p:cNvPicPr>
          <p:nvPr/>
        </p:nvPicPr>
        <p:blipFill rotWithShape="1">
          <a:blip r:embed="rId9">
            <a:extLst>
              <a:ext uri="{28A0092B-C50C-407E-A947-70E740481C1C}">
                <a14:useLocalDpi xmlns:a14="http://schemas.microsoft.com/office/drawing/2010/main" val="0"/>
              </a:ext>
            </a:extLst>
          </a:blip>
          <a:srcRect l="10507"/>
          <a:stretch/>
        </p:blipFill>
        <p:spPr>
          <a:xfrm rot="5400000">
            <a:off x="2795211" y="3319071"/>
            <a:ext cx="1303153" cy="1095572"/>
          </a:xfrm>
          <a:prstGeom prst="rect">
            <a:avLst/>
          </a:prstGeom>
        </p:spPr>
      </p:pic>
      <p:pic>
        <p:nvPicPr>
          <p:cNvPr id="16" name="Picture 15" descr="A close up of a flower&#10;&#10;Description automatically generated">
            <a:extLst>
              <a:ext uri="{FF2B5EF4-FFF2-40B4-BE49-F238E27FC236}">
                <a16:creationId xmlns:a16="http://schemas.microsoft.com/office/drawing/2014/main" id="{EC5D0A77-ADDD-4A80-BFB5-BD369D2AC1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5624" y="1084262"/>
            <a:ext cx="1367177" cy="1018982"/>
          </a:xfrm>
          <a:prstGeom prst="rect">
            <a:avLst/>
          </a:prstGeom>
        </p:spPr>
      </p:pic>
      <p:sp>
        <p:nvSpPr>
          <p:cNvPr id="19" name="TextBox 18">
            <a:extLst>
              <a:ext uri="{FF2B5EF4-FFF2-40B4-BE49-F238E27FC236}">
                <a16:creationId xmlns:a16="http://schemas.microsoft.com/office/drawing/2014/main" id="{893BCA6D-3D1B-4C3A-A615-BB072760ECA3}"/>
              </a:ext>
            </a:extLst>
          </p:cNvPr>
          <p:cNvSpPr txBox="1"/>
          <p:nvPr/>
        </p:nvSpPr>
        <p:spPr>
          <a:xfrm>
            <a:off x="6900093" y="1659978"/>
            <a:ext cx="1012912" cy="461665"/>
          </a:xfrm>
          <a:prstGeom prst="rect">
            <a:avLst/>
          </a:prstGeom>
          <a:noFill/>
        </p:spPr>
        <p:txBody>
          <a:bodyPr wrap="square" rtlCol="0">
            <a:spAutoFit/>
          </a:bodyPr>
          <a:lstStyle/>
          <a:p>
            <a:r>
              <a:rPr lang="en-US" sz="800" dirty="0"/>
              <a:t>Fig 5. Damage caused by soybean aphids [3].</a:t>
            </a:r>
          </a:p>
        </p:txBody>
      </p:sp>
    </p:spTree>
    <p:extLst>
      <p:ext uri="{BB962C8B-B14F-4D97-AF65-F5344CB8AC3E}">
        <p14:creationId xmlns:p14="http://schemas.microsoft.com/office/powerpoint/2010/main" val="267720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800</Words>
  <Application>Microsoft Office PowerPoint</Application>
  <PresentationFormat>Widescreen</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Madeleine Ferguson</dc:creator>
  <cp:lastModifiedBy>Madeleine Ferguson</cp:lastModifiedBy>
  <cp:revision>31</cp:revision>
  <dcterms:created xsi:type="dcterms:W3CDTF">2020-04-27T20:06:39Z</dcterms:created>
  <dcterms:modified xsi:type="dcterms:W3CDTF">2020-04-30T15:27:03Z</dcterms:modified>
</cp:coreProperties>
</file>