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0" d="100"/>
          <a:sy n="60" d="100"/>
        </p:scale>
        <p:origin x="-7080" y="-69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42EE71-95DF-43B7-A84A-6091AD1784FA}"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172932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2EE71-95DF-43B7-A84A-6091AD1784FA}"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424799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2EE71-95DF-43B7-A84A-6091AD1784FA}"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386401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2EE71-95DF-43B7-A84A-6091AD1784FA}"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376369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2EE71-95DF-43B7-A84A-6091AD1784FA}"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403784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42EE71-95DF-43B7-A84A-6091AD1784FA}"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104108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42EE71-95DF-43B7-A84A-6091AD1784FA}"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208397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42EE71-95DF-43B7-A84A-6091AD1784FA}"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334947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2EE71-95DF-43B7-A84A-6091AD1784FA}"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185728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D42EE71-95DF-43B7-A84A-6091AD1784FA}"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115399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D42EE71-95DF-43B7-A84A-6091AD1784FA}"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8A19A-4209-4AC5-8357-5D9108747AEA}" type="slidenum">
              <a:rPr lang="en-US" smtClean="0"/>
              <a:t>‹#›</a:t>
            </a:fld>
            <a:endParaRPr lang="en-US"/>
          </a:p>
        </p:txBody>
      </p:sp>
    </p:spTree>
    <p:extLst>
      <p:ext uri="{BB962C8B-B14F-4D97-AF65-F5344CB8AC3E}">
        <p14:creationId xmlns:p14="http://schemas.microsoft.com/office/powerpoint/2010/main" val="415219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D42EE71-95DF-43B7-A84A-6091AD1784FA}" type="datetimeFigureOut">
              <a:rPr lang="en-US" smtClean="0"/>
              <a:t>4/29/2020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C68A19A-4209-4AC5-8357-5D9108747AEA}" type="slidenum">
              <a:rPr lang="en-US" smtClean="0"/>
              <a:t>‹#›</a:t>
            </a:fld>
            <a:endParaRPr lang="en-US"/>
          </a:p>
        </p:txBody>
      </p:sp>
    </p:spTree>
    <p:extLst>
      <p:ext uri="{BB962C8B-B14F-4D97-AF65-F5344CB8AC3E}">
        <p14:creationId xmlns:p14="http://schemas.microsoft.com/office/powerpoint/2010/main" val="2773286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50E744-B26B-42BB-9BE5-EB5D880D8AF1}"/>
              </a:ext>
            </a:extLst>
          </p:cNvPr>
          <p:cNvSpPr/>
          <p:nvPr/>
        </p:nvSpPr>
        <p:spPr>
          <a:xfrm>
            <a:off x="0" y="0"/>
            <a:ext cx="43891200" cy="5923722"/>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F67176-8D7F-4D8D-8345-034FE6E8DEA5}"/>
              </a:ext>
            </a:extLst>
          </p:cNvPr>
          <p:cNvSpPr txBox="1"/>
          <p:nvPr/>
        </p:nvSpPr>
        <p:spPr>
          <a:xfrm>
            <a:off x="0" y="397565"/>
            <a:ext cx="43891200" cy="1469890"/>
          </a:xfrm>
          <a:prstGeom prst="rect">
            <a:avLst/>
          </a:prstGeom>
          <a:noFill/>
        </p:spPr>
        <p:txBody>
          <a:bodyPr wrap="square" rtlCol="0">
            <a:spAutoFit/>
          </a:bodyPr>
          <a:lstStyle/>
          <a:p>
            <a:pPr marL="0" marR="0" algn="ctr">
              <a:lnSpc>
                <a:spcPct val="107000"/>
              </a:lnSpc>
              <a:spcBef>
                <a:spcPts val="0"/>
              </a:spcBef>
              <a:spcAft>
                <a:spcPts val="0"/>
              </a:spcAft>
            </a:pPr>
            <a:r>
              <a:rPr lang="en-US" sz="8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Redemption of the Gàidhealtachd:</a:t>
            </a:r>
            <a:r>
              <a:rPr lang="en-US" sz="8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8800" dirty="0">
                <a:solidFill>
                  <a:schemeClr val="bg1"/>
                </a:solidFill>
                <a:effectLst/>
                <a:latin typeface="Times New Roman" panose="02020603050405020304" pitchFamily="18" charset="0"/>
                <a:ea typeface="Calibri" panose="020F0502020204030204" pitchFamily="34" charset="0"/>
              </a:rPr>
              <a:t>The Formation of Highlandism from 1745 to 1822</a:t>
            </a:r>
            <a:endParaRPr lang="en-US" sz="8800" dirty="0">
              <a:solidFill>
                <a:schemeClr val="bg1"/>
              </a:solidFill>
            </a:endParaRPr>
          </a:p>
        </p:txBody>
      </p:sp>
      <p:sp>
        <p:nvSpPr>
          <p:cNvPr id="6" name="TextBox 5">
            <a:extLst>
              <a:ext uri="{FF2B5EF4-FFF2-40B4-BE49-F238E27FC236}">
                <a16:creationId xmlns:a16="http://schemas.microsoft.com/office/drawing/2014/main" id="{3D089BB2-6638-4C1D-9951-514A7E32B362}"/>
              </a:ext>
            </a:extLst>
          </p:cNvPr>
          <p:cNvSpPr txBox="1"/>
          <p:nvPr/>
        </p:nvSpPr>
        <p:spPr>
          <a:xfrm>
            <a:off x="14695714" y="2249594"/>
            <a:ext cx="14499771" cy="1077218"/>
          </a:xfrm>
          <a:prstGeom prst="rect">
            <a:avLst/>
          </a:prstGeom>
          <a:noFill/>
        </p:spPr>
        <p:txBody>
          <a:bodyPr wrap="square" rtlCol="0">
            <a:spAutoFit/>
          </a:bodyPr>
          <a:lstStyle/>
          <a:p>
            <a:pPr algn="ctr"/>
            <a:r>
              <a:rPr lang="en-US" sz="6400" dirty="0">
                <a:solidFill>
                  <a:schemeClr val="bg1"/>
                </a:solidFill>
                <a:latin typeface="Times New Roman" panose="02020603050405020304" pitchFamily="18" charset="0"/>
                <a:cs typeface="Times New Roman" panose="02020603050405020304" pitchFamily="18" charset="0"/>
              </a:rPr>
              <a:t>Isaiah Corso-Phinney</a:t>
            </a:r>
          </a:p>
        </p:txBody>
      </p:sp>
      <p:sp>
        <p:nvSpPr>
          <p:cNvPr id="7" name="TextBox 6">
            <a:extLst>
              <a:ext uri="{FF2B5EF4-FFF2-40B4-BE49-F238E27FC236}">
                <a16:creationId xmlns:a16="http://schemas.microsoft.com/office/drawing/2014/main" id="{CF112F1E-3302-4CEF-9993-FDA7868D747F}"/>
              </a:ext>
            </a:extLst>
          </p:cNvPr>
          <p:cNvSpPr txBox="1"/>
          <p:nvPr/>
        </p:nvSpPr>
        <p:spPr>
          <a:xfrm>
            <a:off x="14642430" y="3925756"/>
            <a:ext cx="14606337" cy="1077218"/>
          </a:xfrm>
          <a:prstGeom prst="rect">
            <a:avLst/>
          </a:prstGeom>
          <a:noFill/>
        </p:spPr>
        <p:txBody>
          <a:bodyPr wrap="square" rtlCol="0">
            <a:spAutoFit/>
          </a:bodyPr>
          <a:lstStyle/>
          <a:p>
            <a:pPr algn="ctr"/>
            <a:r>
              <a:rPr lang="en-US" sz="6400" dirty="0">
                <a:solidFill>
                  <a:schemeClr val="bg1"/>
                </a:solidFill>
                <a:latin typeface="Times New Roman" panose="02020603050405020304" pitchFamily="18" charset="0"/>
                <a:cs typeface="Times New Roman" panose="02020603050405020304" pitchFamily="18" charset="0"/>
              </a:rPr>
              <a:t>Advisor: Dr. Jeff Roche</a:t>
            </a:r>
          </a:p>
        </p:txBody>
      </p:sp>
      <p:sp>
        <p:nvSpPr>
          <p:cNvPr id="8" name="Rectangle 7">
            <a:extLst>
              <a:ext uri="{FF2B5EF4-FFF2-40B4-BE49-F238E27FC236}">
                <a16:creationId xmlns:a16="http://schemas.microsoft.com/office/drawing/2014/main" id="{B5DC4811-56E7-4832-BB84-B7C2530B2EC6}"/>
              </a:ext>
            </a:extLst>
          </p:cNvPr>
          <p:cNvSpPr/>
          <p:nvPr/>
        </p:nvSpPr>
        <p:spPr>
          <a:xfrm>
            <a:off x="-3" y="5840662"/>
            <a:ext cx="43891200" cy="2699467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drawing&#10;&#10;Description automatically generated">
            <a:extLst>
              <a:ext uri="{FF2B5EF4-FFF2-40B4-BE49-F238E27FC236}">
                <a16:creationId xmlns:a16="http://schemas.microsoft.com/office/drawing/2014/main" id="{CAB05130-8175-4E37-B244-97A8D67589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5378" y="2143743"/>
            <a:ext cx="6610601" cy="3113249"/>
          </a:xfrm>
          <a:prstGeom prst="rect">
            <a:avLst/>
          </a:prstGeom>
        </p:spPr>
      </p:pic>
      <p:sp>
        <p:nvSpPr>
          <p:cNvPr id="11" name="Rectangle 10">
            <a:extLst>
              <a:ext uri="{FF2B5EF4-FFF2-40B4-BE49-F238E27FC236}">
                <a16:creationId xmlns:a16="http://schemas.microsoft.com/office/drawing/2014/main" id="{B31B9B4A-9AB3-436D-B220-8E370D4B2814}"/>
              </a:ext>
            </a:extLst>
          </p:cNvPr>
          <p:cNvSpPr/>
          <p:nvPr/>
        </p:nvSpPr>
        <p:spPr>
          <a:xfrm>
            <a:off x="1009644" y="16153781"/>
            <a:ext cx="13258800" cy="83099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sp>
        <p:nvSpPr>
          <p:cNvPr id="12" name="Rectangle 11">
            <a:extLst>
              <a:ext uri="{FF2B5EF4-FFF2-40B4-BE49-F238E27FC236}">
                <a16:creationId xmlns:a16="http://schemas.microsoft.com/office/drawing/2014/main" id="{242B0DF6-E737-47C0-9762-3A98988D88DC}"/>
              </a:ext>
            </a:extLst>
          </p:cNvPr>
          <p:cNvSpPr/>
          <p:nvPr/>
        </p:nvSpPr>
        <p:spPr>
          <a:xfrm>
            <a:off x="15332528" y="6387223"/>
            <a:ext cx="13258800" cy="914493"/>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sp>
        <p:nvSpPr>
          <p:cNvPr id="13" name="Rectangle 12">
            <a:extLst>
              <a:ext uri="{FF2B5EF4-FFF2-40B4-BE49-F238E27FC236}">
                <a16:creationId xmlns:a16="http://schemas.microsoft.com/office/drawing/2014/main" id="{CC5A8B3C-A926-4FFB-BBC7-B1C42C6A285E}"/>
              </a:ext>
            </a:extLst>
          </p:cNvPr>
          <p:cNvSpPr/>
          <p:nvPr/>
        </p:nvSpPr>
        <p:spPr>
          <a:xfrm>
            <a:off x="29622748" y="16174550"/>
            <a:ext cx="13220700" cy="914493"/>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dirty="0"/>
          </a:p>
        </p:txBody>
      </p:sp>
      <p:pic>
        <p:nvPicPr>
          <p:cNvPr id="15" name="Picture 14" descr="A vintage photo of a person&#10;&#10;Description automatically generated">
            <a:extLst>
              <a:ext uri="{FF2B5EF4-FFF2-40B4-BE49-F238E27FC236}">
                <a16:creationId xmlns:a16="http://schemas.microsoft.com/office/drawing/2014/main" id="{6E8B6D05-EE54-4F51-B4EE-C06A7421BF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97563" y="19196741"/>
            <a:ext cx="7528730" cy="10433565"/>
          </a:xfrm>
          <a:prstGeom prst="rect">
            <a:avLst/>
          </a:prstGeom>
        </p:spPr>
      </p:pic>
      <p:sp>
        <p:nvSpPr>
          <p:cNvPr id="16" name="Rectangle 15">
            <a:extLst>
              <a:ext uri="{FF2B5EF4-FFF2-40B4-BE49-F238E27FC236}">
                <a16:creationId xmlns:a16="http://schemas.microsoft.com/office/drawing/2014/main" id="{0DDDBE22-FD61-47D6-AA60-61E93BC364B2}"/>
              </a:ext>
            </a:extLst>
          </p:cNvPr>
          <p:cNvSpPr/>
          <p:nvPr/>
        </p:nvSpPr>
        <p:spPr>
          <a:xfrm>
            <a:off x="15936686" y="30049150"/>
            <a:ext cx="12050485" cy="175432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113FE13-A97B-4BEF-AF58-24E01A1EFD16}"/>
              </a:ext>
            </a:extLst>
          </p:cNvPr>
          <p:cNvSpPr txBox="1"/>
          <p:nvPr/>
        </p:nvSpPr>
        <p:spPr>
          <a:xfrm>
            <a:off x="14987288" y="30049151"/>
            <a:ext cx="13916619" cy="1754326"/>
          </a:xfrm>
          <a:prstGeom prst="rect">
            <a:avLst/>
          </a:prstGeom>
          <a:noFill/>
        </p:spPr>
        <p:txBody>
          <a:bodyPr wrap="square" rtlCol="0">
            <a:spAutoFit/>
          </a:bodyPr>
          <a:lstStyle/>
          <a:p>
            <a:pPr algn="ctr"/>
            <a:r>
              <a:rPr lang="en-US" sz="3600" i="1" dirty="0"/>
              <a:t>Piper Kenneth MacKay, 79</a:t>
            </a:r>
            <a:r>
              <a:rPr lang="en-US" sz="3600" i="1" baseline="30000" dirty="0"/>
              <a:t>th</a:t>
            </a:r>
            <a:r>
              <a:rPr lang="en-US" sz="3600" i="1" dirty="0"/>
              <a:t> Cameron Highlanders at Waterloo.</a:t>
            </a:r>
          </a:p>
          <a:p>
            <a:pPr algn="ctr"/>
            <a:r>
              <a:rPr lang="en-US" sz="3600" dirty="0"/>
              <a:t>By Lockhart Bogle</a:t>
            </a:r>
          </a:p>
          <a:p>
            <a:pPr algn="ctr"/>
            <a:r>
              <a:rPr lang="en-US" sz="3600" dirty="0"/>
              <a:t>From Trustees of the Highlanders Museum</a:t>
            </a:r>
          </a:p>
        </p:txBody>
      </p:sp>
      <p:pic>
        <p:nvPicPr>
          <p:cNvPr id="19" name="Picture 18" descr="A picture containing person, photo, man, mirror&#10;&#10;Description automatically generated">
            <a:extLst>
              <a:ext uri="{FF2B5EF4-FFF2-40B4-BE49-F238E27FC236}">
                <a16:creationId xmlns:a16="http://schemas.microsoft.com/office/drawing/2014/main" id="{AA588266-30C0-4155-AABA-64F383F616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1545" y="6460501"/>
            <a:ext cx="5715000" cy="7038975"/>
          </a:xfrm>
          <a:prstGeom prst="rect">
            <a:avLst/>
          </a:prstGeom>
        </p:spPr>
      </p:pic>
      <p:sp>
        <p:nvSpPr>
          <p:cNvPr id="21" name="TextBox 20">
            <a:extLst>
              <a:ext uri="{FF2B5EF4-FFF2-40B4-BE49-F238E27FC236}">
                <a16:creationId xmlns:a16="http://schemas.microsoft.com/office/drawing/2014/main" id="{8E0ECA24-7264-4227-B42E-920403ABCEB6}"/>
              </a:ext>
            </a:extLst>
          </p:cNvPr>
          <p:cNvSpPr txBox="1"/>
          <p:nvPr/>
        </p:nvSpPr>
        <p:spPr>
          <a:xfrm>
            <a:off x="3228967" y="13815785"/>
            <a:ext cx="8820155" cy="1754326"/>
          </a:xfrm>
          <a:prstGeom prst="rect">
            <a:avLst/>
          </a:prstGeom>
          <a:solidFill>
            <a:schemeClr val="accent6">
              <a:lumMod val="75000"/>
            </a:schemeClr>
          </a:solidFill>
        </p:spPr>
        <p:txBody>
          <a:bodyPr wrap="square" rtlCol="0">
            <a:spAutoFit/>
          </a:bodyPr>
          <a:lstStyle/>
          <a:p>
            <a:pPr algn="ctr"/>
            <a:r>
              <a:rPr lang="en-US" sz="3600" i="1" dirty="0"/>
              <a:t>Robert Burns</a:t>
            </a:r>
          </a:p>
          <a:p>
            <a:pPr algn="ctr"/>
            <a:r>
              <a:rPr lang="en-US" sz="3600" dirty="0"/>
              <a:t>By Alexander </a:t>
            </a:r>
            <a:r>
              <a:rPr lang="en-US" sz="3600" dirty="0" err="1"/>
              <a:t>Nasmyth</a:t>
            </a:r>
            <a:endParaRPr lang="en-US" sz="3600" dirty="0"/>
          </a:p>
          <a:p>
            <a:pPr algn="ctr"/>
            <a:r>
              <a:rPr lang="en-US" sz="3600" dirty="0"/>
              <a:t>Scottish National Portrait Gallery, Edinburgh</a:t>
            </a:r>
          </a:p>
        </p:txBody>
      </p:sp>
      <p:pic>
        <p:nvPicPr>
          <p:cNvPr id="23" name="Picture 22" descr="A person wearing a suit and tie&#10;&#10;Description automatically generated">
            <a:extLst>
              <a:ext uri="{FF2B5EF4-FFF2-40B4-BE49-F238E27FC236}">
                <a16:creationId xmlns:a16="http://schemas.microsoft.com/office/drawing/2014/main" id="{6AD346B2-B5AD-4DD9-B509-AC10AD7122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75598" y="6514289"/>
            <a:ext cx="5715000" cy="6924675"/>
          </a:xfrm>
          <a:prstGeom prst="rect">
            <a:avLst/>
          </a:prstGeom>
        </p:spPr>
      </p:pic>
      <p:sp>
        <p:nvSpPr>
          <p:cNvPr id="24" name="TextBox 23">
            <a:extLst>
              <a:ext uri="{FF2B5EF4-FFF2-40B4-BE49-F238E27FC236}">
                <a16:creationId xmlns:a16="http://schemas.microsoft.com/office/drawing/2014/main" id="{A9862613-E15A-4AFE-8E3A-D83805075213}"/>
              </a:ext>
            </a:extLst>
          </p:cNvPr>
          <p:cNvSpPr txBox="1"/>
          <p:nvPr/>
        </p:nvSpPr>
        <p:spPr>
          <a:xfrm>
            <a:off x="31096321" y="13874435"/>
            <a:ext cx="10273553" cy="1754326"/>
          </a:xfrm>
          <a:prstGeom prst="rect">
            <a:avLst/>
          </a:prstGeom>
          <a:solidFill>
            <a:schemeClr val="accent6">
              <a:lumMod val="75000"/>
            </a:schemeClr>
          </a:solidFill>
        </p:spPr>
        <p:txBody>
          <a:bodyPr wrap="square" rtlCol="0">
            <a:spAutoFit/>
          </a:bodyPr>
          <a:lstStyle/>
          <a:p>
            <a:pPr algn="ctr"/>
            <a:r>
              <a:rPr lang="en-US" sz="3600" i="1" dirty="0"/>
              <a:t>Sir Walter Scott</a:t>
            </a:r>
          </a:p>
          <a:p>
            <a:pPr algn="ctr"/>
            <a:r>
              <a:rPr lang="en-US" sz="3600" dirty="0"/>
              <a:t>By Sir Henry Raeburn</a:t>
            </a:r>
          </a:p>
          <a:p>
            <a:pPr algn="ctr"/>
            <a:r>
              <a:rPr lang="en-US" sz="3600" dirty="0"/>
              <a:t>National Galleries Scotland, Edinburgh</a:t>
            </a:r>
          </a:p>
        </p:txBody>
      </p:sp>
      <p:sp>
        <p:nvSpPr>
          <p:cNvPr id="25" name="TextBox 24">
            <a:extLst>
              <a:ext uri="{FF2B5EF4-FFF2-40B4-BE49-F238E27FC236}">
                <a16:creationId xmlns:a16="http://schemas.microsoft.com/office/drawing/2014/main" id="{7F7EAA50-8FAF-48BA-86A2-6ED00FFEF973}"/>
              </a:ext>
            </a:extLst>
          </p:cNvPr>
          <p:cNvSpPr txBox="1"/>
          <p:nvPr/>
        </p:nvSpPr>
        <p:spPr>
          <a:xfrm>
            <a:off x="29622748" y="25952377"/>
            <a:ext cx="13220699" cy="830997"/>
          </a:xfrm>
          <a:prstGeom prst="rect">
            <a:avLst/>
          </a:prstGeom>
          <a:solidFill>
            <a:schemeClr val="tx1"/>
          </a:solidFill>
        </p:spPr>
        <p:txBody>
          <a:bodyPr wrap="square" rtlCol="0">
            <a:spAutoFit/>
          </a:bodyPr>
          <a:lstStyle/>
          <a:p>
            <a:pPr algn="ctr"/>
            <a:r>
              <a:rPr lang="en-US" sz="4800" dirty="0">
                <a:solidFill>
                  <a:schemeClr val="bg1"/>
                </a:solidFill>
              </a:rPr>
              <a:t>Sources and Suggested Readings:</a:t>
            </a:r>
          </a:p>
        </p:txBody>
      </p:sp>
      <p:sp>
        <p:nvSpPr>
          <p:cNvPr id="26" name="TextBox 25">
            <a:extLst>
              <a:ext uri="{FF2B5EF4-FFF2-40B4-BE49-F238E27FC236}">
                <a16:creationId xmlns:a16="http://schemas.microsoft.com/office/drawing/2014/main" id="{51807485-9963-41E0-8387-B31FE29E8E73}"/>
              </a:ext>
            </a:extLst>
          </p:cNvPr>
          <p:cNvSpPr txBox="1"/>
          <p:nvPr/>
        </p:nvSpPr>
        <p:spPr>
          <a:xfrm>
            <a:off x="29622747" y="26786719"/>
            <a:ext cx="13220700" cy="5016758"/>
          </a:xfrm>
          <a:prstGeom prst="rect">
            <a:avLst/>
          </a:prstGeom>
          <a:solidFill>
            <a:schemeClr val="accent5">
              <a:lumMod val="60000"/>
              <a:lumOff val="40000"/>
            </a:schemeClr>
          </a:solidFill>
        </p:spPr>
        <p:txBody>
          <a:bodyPr wrap="square" rtlCol="0">
            <a:spAutoFit/>
          </a:bodyPr>
          <a:lstStyle/>
          <a:p>
            <a:pPr marL="914400" indent="-914400"/>
            <a:r>
              <a:rPr lang="en-US" sz="3200" dirty="0">
                <a:ea typeface="Calibri" panose="020F0502020204030204" pitchFamily="34" charset="0"/>
              </a:rPr>
              <a:t>Scot, Walter</a:t>
            </a:r>
            <a:r>
              <a:rPr lang="en-US" sz="3200" i="1" dirty="0">
                <a:ea typeface="Calibri" panose="020F0502020204030204" pitchFamily="34" charset="0"/>
              </a:rPr>
              <a:t>. </a:t>
            </a:r>
            <a:r>
              <a:rPr lang="en-US" sz="3200" i="1" dirty="0">
                <a:effectLst/>
                <a:ea typeface="Calibri" panose="020F0502020204030204" pitchFamily="34" charset="0"/>
              </a:rPr>
              <a:t>Waverly</a:t>
            </a:r>
            <a:r>
              <a:rPr lang="en-US" sz="3200" dirty="0">
                <a:effectLst/>
                <a:ea typeface="Calibri" panose="020F0502020204030204" pitchFamily="34" charset="0"/>
              </a:rPr>
              <a:t>. The Penguin English Library. Harmondsworth, England: Penguin, </a:t>
            </a:r>
            <a:r>
              <a:rPr lang="en-US" sz="3200" dirty="0">
                <a:ea typeface="Calibri" panose="020F0502020204030204" pitchFamily="34" charset="0"/>
              </a:rPr>
              <a:t>1. 985</a:t>
            </a:r>
          </a:p>
          <a:p>
            <a:pPr marL="914400" indent="-914400"/>
            <a:r>
              <a:rPr lang="en-US" sz="3200" dirty="0">
                <a:ea typeface="Calibri" panose="020F0502020204030204" pitchFamily="34" charset="0"/>
              </a:rPr>
              <a:t>Burns, Robert – “The Highland Widow's Lament.” BBC. BBC. Accessed September 15, 2019. http://www.bbc.co.uk/arts/robertburns/works/the_highland_widows_lament/.</a:t>
            </a:r>
          </a:p>
          <a:p>
            <a:pPr marL="914400" indent="-914400"/>
            <a:r>
              <a:rPr lang="en-US" sz="3200" dirty="0">
                <a:ea typeface="Calibri" panose="020F0502020204030204" pitchFamily="34" charset="0"/>
              </a:rPr>
              <a:t>Devine, T. M. The Scottish Nation: A History, 1700-2000. 1st American ed. New York: Viking, 1999.</a:t>
            </a:r>
          </a:p>
          <a:p>
            <a:pPr marL="914400" indent="-914400"/>
            <a:r>
              <a:rPr lang="en-US" sz="3200" dirty="0">
                <a:ea typeface="Calibri" panose="020F0502020204030204" pitchFamily="34" charset="0"/>
              </a:rPr>
              <a:t>Strachan, Hew. “Scotland’s Military Identity.” The Scottish Historical Review 85, no. 220 (2006): 315–32. </a:t>
            </a:r>
          </a:p>
        </p:txBody>
      </p:sp>
      <p:sp>
        <p:nvSpPr>
          <p:cNvPr id="27" name="TextBox 26">
            <a:extLst>
              <a:ext uri="{FF2B5EF4-FFF2-40B4-BE49-F238E27FC236}">
                <a16:creationId xmlns:a16="http://schemas.microsoft.com/office/drawing/2014/main" id="{22D42513-490C-4EE7-B880-DC37F942E00B}"/>
              </a:ext>
            </a:extLst>
          </p:cNvPr>
          <p:cNvSpPr txBox="1"/>
          <p:nvPr/>
        </p:nvSpPr>
        <p:spPr>
          <a:xfrm>
            <a:off x="1028698" y="16174550"/>
            <a:ext cx="13220692" cy="830997"/>
          </a:xfrm>
          <a:prstGeom prst="rect">
            <a:avLst/>
          </a:prstGeom>
          <a:no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Abstract</a:t>
            </a:r>
          </a:p>
        </p:txBody>
      </p:sp>
      <p:sp>
        <p:nvSpPr>
          <p:cNvPr id="2" name="TextBox 1">
            <a:extLst>
              <a:ext uri="{FF2B5EF4-FFF2-40B4-BE49-F238E27FC236}">
                <a16:creationId xmlns:a16="http://schemas.microsoft.com/office/drawing/2014/main" id="{520ABE12-BF17-4F9B-AFEC-8A9098C4FDEE}"/>
              </a:ext>
            </a:extLst>
          </p:cNvPr>
          <p:cNvSpPr txBox="1"/>
          <p:nvPr/>
        </p:nvSpPr>
        <p:spPr>
          <a:xfrm>
            <a:off x="1009644" y="16984778"/>
            <a:ext cx="13220692" cy="9294852"/>
          </a:xfrm>
          <a:prstGeom prst="rect">
            <a:avLst/>
          </a:prstGeom>
          <a:solidFill>
            <a:schemeClr val="bg1"/>
          </a:solidFill>
        </p:spPr>
        <p:txBody>
          <a:bodyPr wrap="square" rtlCol="0">
            <a:spAutoFit/>
          </a:bodyPr>
          <a:lstStyle/>
          <a:p>
            <a:pPr marL="285750" indent="-285750">
              <a:spcAft>
                <a:spcPts val="1200"/>
              </a:spcAft>
              <a:buFont typeface="Arial" panose="020B0604020202020204" pitchFamily="34" charset="0"/>
              <a:buChar char="•"/>
            </a:pPr>
            <a:r>
              <a:rPr lang="en-US" sz="3400" dirty="0"/>
              <a:t>From the end of the Jacobite Rebellion of 1745 to the Royal visit of George IV to Scotland in 1822, there was a radical transformation of how Highland culture was perceived. Once viewed as barbarous, the culture of the Scottish Highlands came to be seen during the late 18</a:t>
            </a:r>
            <a:r>
              <a:rPr lang="en-US" sz="3400" baseline="30000" dirty="0"/>
              <a:t>th</a:t>
            </a:r>
            <a:r>
              <a:rPr lang="en-US" sz="3400" dirty="0"/>
              <a:t> and early 19</a:t>
            </a:r>
            <a:r>
              <a:rPr lang="en-US" sz="3400" baseline="30000" dirty="0"/>
              <a:t>th</a:t>
            </a:r>
            <a:r>
              <a:rPr lang="en-US" sz="3400" dirty="0"/>
              <a:t> century as both symbols of Scottish identity and Scottish Nationalism. This movement is called Highlandism. The beginnings of this movement can be traced back to the formation of the Highland regiments, which were composed of men from various regions of the Highlands. In addition to the Highland regiments, the poet Robert Burns and novelist Sir Walter Scott both contributed to Highlandism’s success by producing works that humanized and romanticized the Highlanders.</a:t>
            </a:r>
          </a:p>
          <a:p>
            <a:pPr marL="285750" indent="-285750">
              <a:spcAft>
                <a:spcPts val="1200"/>
              </a:spcAft>
              <a:buFont typeface="Arial" panose="020B0604020202020204" pitchFamily="34" charset="0"/>
              <a:buChar char="•"/>
            </a:pPr>
            <a:r>
              <a:rPr lang="en-US" sz="3400" b="1" dirty="0"/>
              <a:t>The Question</a:t>
            </a:r>
            <a:r>
              <a:rPr lang="en-US" sz="3400" dirty="0"/>
              <a:t>: How did Highlandism form and become apart of Scottish national identity? How was Highlandism able to contribute to Scottish nationalism?</a:t>
            </a:r>
          </a:p>
          <a:p>
            <a:pPr marL="285750" indent="-285750">
              <a:buFont typeface="Arial" panose="020B0604020202020204" pitchFamily="34" charset="0"/>
              <a:buChar char="•"/>
            </a:pPr>
            <a:r>
              <a:rPr lang="en-US" sz="3400" b="1" dirty="0"/>
              <a:t>The Argument</a:t>
            </a:r>
            <a:r>
              <a:rPr lang="en-US" sz="3400" dirty="0"/>
              <a:t>: I argue that the success of the Highland regiments and the select works of Burns and Scott promoted the use of Highlandism as a force for Scottish nationalism.</a:t>
            </a:r>
          </a:p>
        </p:txBody>
      </p:sp>
      <p:sp>
        <p:nvSpPr>
          <p:cNvPr id="3" name="TextBox 2">
            <a:extLst>
              <a:ext uri="{FF2B5EF4-FFF2-40B4-BE49-F238E27FC236}">
                <a16:creationId xmlns:a16="http://schemas.microsoft.com/office/drawing/2014/main" id="{6447F43A-B849-49E1-80CF-2B8D4F12E77D}"/>
              </a:ext>
            </a:extLst>
          </p:cNvPr>
          <p:cNvSpPr txBox="1"/>
          <p:nvPr/>
        </p:nvSpPr>
        <p:spPr>
          <a:xfrm>
            <a:off x="971536" y="26783374"/>
            <a:ext cx="13296908" cy="830997"/>
          </a:xfrm>
          <a:prstGeom prst="rect">
            <a:avLst/>
          </a:prstGeom>
          <a:solidFill>
            <a:schemeClr val="accent6">
              <a:lumMod val="50000"/>
            </a:schemeClr>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Methods</a:t>
            </a:r>
          </a:p>
        </p:txBody>
      </p:sp>
      <p:sp>
        <p:nvSpPr>
          <p:cNvPr id="9" name="TextBox 8">
            <a:extLst>
              <a:ext uri="{FF2B5EF4-FFF2-40B4-BE49-F238E27FC236}">
                <a16:creationId xmlns:a16="http://schemas.microsoft.com/office/drawing/2014/main" id="{DF9AF2CC-87B2-40B4-AE97-112DAC486212}"/>
              </a:ext>
            </a:extLst>
          </p:cNvPr>
          <p:cNvSpPr txBox="1"/>
          <p:nvPr/>
        </p:nvSpPr>
        <p:spPr>
          <a:xfrm>
            <a:off x="956971" y="27617260"/>
            <a:ext cx="13344139" cy="3754874"/>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3400" dirty="0"/>
              <a:t>The use of Primary Sources:</a:t>
            </a:r>
          </a:p>
          <a:p>
            <a:pPr marL="1200150" lvl="2" indent="-285750">
              <a:buFont typeface="Arial" panose="020B0604020202020204" pitchFamily="34" charset="0"/>
              <a:buChar char="•"/>
            </a:pPr>
            <a:r>
              <a:rPr lang="en-US" sz="3400" dirty="0"/>
              <a:t>Historical Records of Highland regiments, particularly </a:t>
            </a:r>
            <a:r>
              <a:rPr lang="en-US" sz="3400" i="1" dirty="0"/>
              <a:t>The Historical Records of the 79</a:t>
            </a:r>
            <a:r>
              <a:rPr lang="en-US" sz="3400" i="1" baseline="30000" dirty="0"/>
              <a:t>th</a:t>
            </a:r>
            <a:r>
              <a:rPr lang="en-US" sz="3400" i="1" dirty="0"/>
              <a:t> Queen's Own Cameron Highlanders</a:t>
            </a:r>
            <a:r>
              <a:rPr lang="en-US" sz="3400" dirty="0"/>
              <a:t>.</a:t>
            </a:r>
          </a:p>
          <a:p>
            <a:pPr marL="1200150" lvl="2" indent="-285750">
              <a:buFont typeface="Arial" panose="020B0604020202020204" pitchFamily="34" charset="0"/>
              <a:buChar char="•"/>
            </a:pPr>
            <a:r>
              <a:rPr lang="en-US" sz="3400" dirty="0"/>
              <a:t>Works by Robert Burns and Sir Walter Scott.</a:t>
            </a:r>
          </a:p>
          <a:p>
            <a:pPr marL="0" lvl="2" indent="228600">
              <a:buFont typeface="Arial" panose="020B0604020202020204" pitchFamily="34" charset="0"/>
              <a:buChar char="•"/>
            </a:pPr>
            <a:r>
              <a:rPr lang="en-US" sz="3400" dirty="0"/>
              <a:t>The use of scholarly articles about Highlandism, Scottish national history of the 18</a:t>
            </a:r>
            <a:r>
              <a:rPr lang="en-US" sz="3400" baseline="30000" dirty="0"/>
              <a:t>th</a:t>
            </a:r>
            <a:r>
              <a:rPr lang="en-US" sz="3400" dirty="0"/>
              <a:t> and 19</a:t>
            </a:r>
            <a:r>
              <a:rPr lang="en-US" sz="3400" baseline="30000" dirty="0"/>
              <a:t>th</a:t>
            </a:r>
            <a:r>
              <a:rPr lang="en-US" sz="3400" dirty="0"/>
              <a:t> centuries, and the works of Burns and Scott.</a:t>
            </a:r>
          </a:p>
          <a:p>
            <a:pPr marL="0" lvl="2" indent="228600">
              <a:buFont typeface="Arial" panose="020B0604020202020204" pitchFamily="34" charset="0"/>
              <a:buChar char="•"/>
            </a:pPr>
            <a:r>
              <a:rPr lang="en-US" sz="3400" dirty="0"/>
              <a:t>Biographies of both Robert Burns and Sir Walter Scott.</a:t>
            </a:r>
          </a:p>
        </p:txBody>
      </p:sp>
      <p:sp>
        <p:nvSpPr>
          <p:cNvPr id="14" name="TextBox 13">
            <a:extLst>
              <a:ext uri="{FF2B5EF4-FFF2-40B4-BE49-F238E27FC236}">
                <a16:creationId xmlns:a16="http://schemas.microsoft.com/office/drawing/2014/main" id="{9F9D1901-87F2-4924-B33F-0B3FE12233A8}"/>
              </a:ext>
            </a:extLst>
          </p:cNvPr>
          <p:cNvSpPr txBox="1"/>
          <p:nvPr/>
        </p:nvSpPr>
        <p:spPr>
          <a:xfrm>
            <a:off x="29622745" y="16212431"/>
            <a:ext cx="13220699" cy="830997"/>
          </a:xfrm>
          <a:prstGeom prst="rect">
            <a:avLst/>
          </a:prstGeom>
          <a:no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Conclusions</a:t>
            </a:r>
          </a:p>
        </p:txBody>
      </p:sp>
      <p:sp>
        <p:nvSpPr>
          <p:cNvPr id="18" name="TextBox 17">
            <a:extLst>
              <a:ext uri="{FF2B5EF4-FFF2-40B4-BE49-F238E27FC236}">
                <a16:creationId xmlns:a16="http://schemas.microsoft.com/office/drawing/2014/main" id="{95C1E272-DFC0-49EA-9860-981473B4C8AA}"/>
              </a:ext>
            </a:extLst>
          </p:cNvPr>
          <p:cNvSpPr txBox="1"/>
          <p:nvPr/>
        </p:nvSpPr>
        <p:spPr>
          <a:xfrm>
            <a:off x="29622745" y="17089043"/>
            <a:ext cx="13220692" cy="7355860"/>
          </a:xfrm>
          <a:prstGeom prst="rect">
            <a:avLst/>
          </a:prstGeom>
          <a:solidFill>
            <a:schemeClr val="bg1"/>
          </a:solidFill>
        </p:spPr>
        <p:txBody>
          <a:bodyPr wrap="square" rtlCol="0">
            <a:spAutoFit/>
          </a:bodyPr>
          <a:lstStyle/>
          <a:p>
            <a:pPr marL="285750" indent="-285750">
              <a:spcAft>
                <a:spcPts val="1800"/>
              </a:spcAft>
              <a:buFont typeface="Arial" panose="020B0604020202020204" pitchFamily="34" charset="0"/>
              <a:buChar char="•"/>
            </a:pPr>
            <a:r>
              <a:rPr lang="en-US" sz="3400" dirty="0"/>
              <a:t>The beginnings of Highlandism begin with the formation of the Highland regiments, specifically the 42nd regiment, The Black Watch. Due to the success of the Highland regiments, they played a tremendous role to the development of a Scottish military identity.</a:t>
            </a:r>
          </a:p>
          <a:p>
            <a:pPr marL="285750" indent="-285750">
              <a:spcAft>
                <a:spcPts val="1800"/>
              </a:spcAft>
              <a:buFont typeface="Arial" panose="020B0604020202020204" pitchFamily="34" charset="0"/>
              <a:buChar char="•"/>
            </a:pPr>
            <a:r>
              <a:rPr lang="en-US" sz="3400" dirty="0"/>
              <a:t>Robert Burns promoted Highlandism with his numerous works praising the highlanders as men of worth and valor. Burns also promoted Highlandism with songs that promoted Scottish Nationalism.</a:t>
            </a:r>
          </a:p>
          <a:p>
            <a:pPr marL="285750" indent="-285750">
              <a:buFont typeface="Arial" panose="020B0604020202020204" pitchFamily="34" charset="0"/>
              <a:buChar char="•"/>
            </a:pPr>
            <a:r>
              <a:rPr lang="en-US" sz="3400" dirty="0"/>
              <a:t>Sir Walter Scott was perhaps the most instrumental in the development of Highlandism. His works, specifically </a:t>
            </a:r>
            <a:r>
              <a:rPr lang="en-US" sz="3400" i="1" dirty="0"/>
              <a:t>Lady of the Lake </a:t>
            </a:r>
            <a:r>
              <a:rPr lang="en-US" sz="3400" dirty="0"/>
              <a:t>and </a:t>
            </a:r>
            <a:r>
              <a:rPr lang="en-US" sz="3400" i="1" dirty="0"/>
              <a:t>Waverly</a:t>
            </a:r>
            <a:r>
              <a:rPr lang="en-US" sz="3400" dirty="0"/>
              <a:t>,  promoted the romantic image of the Highlands in both the land and the people that lived there. Finally, he stage-managed the visit of George IV to Scotland and filled it with </a:t>
            </a:r>
            <a:r>
              <a:rPr lang="en-US" sz="3400"/>
              <a:t>Highland imagery, </a:t>
            </a:r>
            <a:r>
              <a:rPr lang="en-US" sz="3400" dirty="0"/>
              <a:t>even having the King wear the dress of a Highland Chief.</a:t>
            </a:r>
          </a:p>
        </p:txBody>
      </p:sp>
      <p:sp>
        <p:nvSpPr>
          <p:cNvPr id="20" name="TextBox 19">
            <a:extLst>
              <a:ext uri="{FF2B5EF4-FFF2-40B4-BE49-F238E27FC236}">
                <a16:creationId xmlns:a16="http://schemas.microsoft.com/office/drawing/2014/main" id="{2601BF9A-C357-47BB-A084-559C037FE644}"/>
              </a:ext>
            </a:extLst>
          </p:cNvPr>
          <p:cNvSpPr txBox="1"/>
          <p:nvPr/>
        </p:nvSpPr>
        <p:spPr>
          <a:xfrm>
            <a:off x="15332528" y="6387223"/>
            <a:ext cx="13258800" cy="830997"/>
          </a:xfrm>
          <a:prstGeom prst="rect">
            <a:avLst/>
          </a:prstGeom>
          <a:no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Analysis</a:t>
            </a:r>
          </a:p>
        </p:txBody>
      </p:sp>
      <p:sp>
        <p:nvSpPr>
          <p:cNvPr id="22" name="TextBox 21">
            <a:extLst>
              <a:ext uri="{FF2B5EF4-FFF2-40B4-BE49-F238E27FC236}">
                <a16:creationId xmlns:a16="http://schemas.microsoft.com/office/drawing/2014/main" id="{B929DB71-10F3-4FDA-B858-005A911C3F66}"/>
              </a:ext>
            </a:extLst>
          </p:cNvPr>
          <p:cNvSpPr txBox="1"/>
          <p:nvPr/>
        </p:nvSpPr>
        <p:spPr>
          <a:xfrm>
            <a:off x="15332525" y="7300019"/>
            <a:ext cx="13242474" cy="11356955"/>
          </a:xfrm>
          <a:prstGeom prst="rect">
            <a:avLst/>
          </a:prstGeom>
          <a:solidFill>
            <a:schemeClr val="bg1"/>
          </a:solid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rPr>
              <a:t>In the aftermath of the Jacobite Rebellion of 1745, Highland culture was at its lowest in terms of influence on Scottish national identity.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dirty="0">
                <a:solidFill>
                  <a:prstClr val="black"/>
                </a:solidFill>
                <a:latin typeface="Calibri" panose="020F0502020204030204"/>
              </a:rPr>
              <a:t>With the formation of the Highland regiments, the British government found that the Highlanders could be used as tools for fighting in foreign wars, namely the Seven Year’s War and the Napoleonic Wars.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lang="en-US" sz="3400" dirty="0">
                <a:solidFill>
                  <a:prstClr val="black"/>
                </a:solidFill>
                <a:latin typeface="Calibri" panose="020F0502020204030204"/>
              </a:rPr>
              <a:t>antithesis of this military transformation can be seen in piper Kenneth MacKay, who bravely played the bagpipes while in the line of fire at the Battle of Waterloo.</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rPr>
              <a:t>The famed poet Robert </a:t>
            </a:r>
            <a:r>
              <a:rPr lang="en-US" sz="3400" dirty="0">
                <a:solidFill>
                  <a:prstClr val="black"/>
                </a:solidFill>
                <a:latin typeface="Calibri" panose="020F0502020204030204"/>
              </a:rPr>
              <a:t>Burns wrote numerous poems that noted the bravery of the Highlanders and sympathized with the destruction of their way of life after the Jacobite Rebellion of 1745.</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rPr>
              <a:t>Burns also produced songs</a:t>
            </a:r>
            <a:r>
              <a:rPr lang="en-US" sz="3400" dirty="0">
                <a:solidFill>
                  <a:prstClr val="black"/>
                </a:solidFill>
                <a:latin typeface="Calibri" panose="020F0502020204030204"/>
              </a:rPr>
              <a:t>, such as </a:t>
            </a:r>
            <a:r>
              <a:rPr lang="en-US" sz="3400" i="1" dirty="0">
                <a:solidFill>
                  <a:prstClr val="black"/>
                </a:solidFill>
                <a:latin typeface="Calibri" panose="020F0502020204030204"/>
              </a:rPr>
              <a:t>Scots </a:t>
            </a:r>
            <a:r>
              <a:rPr lang="en-US" sz="3400" i="1" dirty="0" err="1">
                <a:solidFill>
                  <a:prstClr val="black"/>
                </a:solidFill>
                <a:latin typeface="Calibri" panose="020F0502020204030204"/>
              </a:rPr>
              <a:t>wa</a:t>
            </a:r>
            <a:r>
              <a:rPr lang="en-US" sz="3400" i="1" dirty="0">
                <a:solidFill>
                  <a:prstClr val="black"/>
                </a:solidFill>
                <a:latin typeface="Calibri" panose="020F0502020204030204"/>
              </a:rPr>
              <a:t> </a:t>
            </a:r>
            <a:r>
              <a:rPr lang="en-US" sz="3400" i="1" dirty="0" err="1">
                <a:solidFill>
                  <a:prstClr val="black"/>
                </a:solidFill>
                <a:latin typeface="Calibri" panose="020F0502020204030204"/>
              </a:rPr>
              <a:t>hae</a:t>
            </a:r>
            <a:r>
              <a:rPr lang="en-US" sz="3400" dirty="0">
                <a:solidFill>
                  <a:prstClr val="black"/>
                </a:solidFill>
                <a:latin typeface="Calibri" panose="020F0502020204030204"/>
              </a:rPr>
              <a:t>, that promoted a radical form of Scottish nationalism that quite separated itself from a British heritage.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dirty="0">
                <a:solidFill>
                  <a:prstClr val="black"/>
                </a:solidFill>
                <a:latin typeface="Calibri" panose="020F0502020204030204"/>
              </a:rPr>
              <a:t>Novelist Sir Walter Scott produced the narrative poem </a:t>
            </a:r>
            <a:r>
              <a:rPr lang="en-US" sz="3400" i="1" dirty="0">
                <a:solidFill>
                  <a:prstClr val="black"/>
                </a:solidFill>
                <a:latin typeface="Calibri" panose="020F0502020204030204"/>
              </a:rPr>
              <a:t>Lady of the Lake</a:t>
            </a:r>
            <a:r>
              <a:rPr lang="en-US" sz="3400" dirty="0">
                <a:solidFill>
                  <a:prstClr val="black"/>
                </a:solidFill>
                <a:latin typeface="Calibri" panose="020F0502020204030204"/>
              </a:rPr>
              <a:t>, which glamorized the physical landscape of the Highlands, even causing a tourist boom in the Highlands described in the poem.</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rPr>
              <a:t>Scott also </a:t>
            </a:r>
            <a:r>
              <a:rPr lang="en-US" sz="3400" dirty="0">
                <a:solidFill>
                  <a:prstClr val="black"/>
                </a:solidFill>
                <a:latin typeface="Calibri" panose="020F0502020204030204"/>
              </a:rPr>
              <a:t>penned </a:t>
            </a:r>
            <a:r>
              <a:rPr lang="en-US" sz="3400" i="1" dirty="0">
                <a:solidFill>
                  <a:prstClr val="black"/>
                </a:solidFill>
                <a:latin typeface="Calibri" panose="020F0502020204030204"/>
              </a:rPr>
              <a:t>Waverly</a:t>
            </a:r>
            <a:r>
              <a:rPr lang="en-US" sz="3400" dirty="0">
                <a:solidFill>
                  <a:prstClr val="black"/>
                </a:solidFill>
                <a:latin typeface="Calibri" panose="020F0502020204030204"/>
              </a:rPr>
              <a:t>, which romanticized the Highlanders way of life and portrayed the Jacobites with dramatic Romanticism.</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dirty="0">
                <a:solidFill>
                  <a:prstClr val="black"/>
                </a:solidFill>
                <a:latin typeface="Calibri" panose="020F0502020204030204"/>
              </a:rPr>
              <a:t>By stage-managing George IV’s visit to Scotland and imbedding Highland imagery, Scott associated the Highlands with the image of Scotland itself.</a:t>
            </a:r>
            <a:endPar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14864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TotalTime>
  <Words>820</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Isaiah Corso-Phinney</dc:creator>
  <cp:lastModifiedBy>Isaiah Corso-Phinney</cp:lastModifiedBy>
  <cp:revision>25</cp:revision>
  <dcterms:created xsi:type="dcterms:W3CDTF">2020-04-21T12:01:42Z</dcterms:created>
  <dcterms:modified xsi:type="dcterms:W3CDTF">2020-04-29T20:01:17Z</dcterms:modified>
</cp:coreProperties>
</file>