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8ADD781-DDFE-47B5-A8E2-E2C1326D2915}">
  <a:tblStyle styleId="{98ADD781-DDFE-47B5-A8E2-E2C1326D29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MavenPr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f8468e66a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f8468e66a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f8468e66a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f8468e66a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7f93f0b69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7f93f0b69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312ac266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312ac266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f8468e66a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f8468e66a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f8468e66a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f8468e66a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c6f73a04f_0_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c6f73a04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321550" y="1036479"/>
            <a:ext cx="4758000" cy="245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Predictive Model for Coach Firings in NCAA Division I Men’s Basketball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321550" y="3486875"/>
            <a:ext cx="4601100" cy="10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Presentor: </a:t>
            </a:r>
            <a:r>
              <a:rPr lang="en" sz="2400"/>
              <a:t>Eli Samuelson</a:t>
            </a:r>
            <a:r>
              <a:rPr lang="en" sz="2400"/>
              <a:t>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Advisor: </a:t>
            </a:r>
            <a:r>
              <a:rPr lang="en" sz="2400"/>
              <a:t>Drew Pasteur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923225" y="1447450"/>
            <a:ext cx="8410500" cy="36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Dataset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Power 5 </a:t>
            </a:r>
            <a:r>
              <a:rPr lang="en" sz="1800"/>
              <a:t>conferences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ACC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SEC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Big 10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Big 12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Pac-12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Training: 2009-2010 - 2015-2016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Testing: 2016-2017 - 2018-2019</a:t>
            </a:r>
            <a:endParaRPr sz="18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1600" y="1447450"/>
            <a:ext cx="4042400" cy="224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872775" y="1102825"/>
            <a:ext cx="8271300" cy="392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Years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2009-2010 to 2015-2016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Coaches fired in 2009-2010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Variables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Win Loss Percentage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General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Conference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SOS (Strength of Schedule) and SRS (Simple Rating System)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NCAA Tournament Variables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First Round, Sweet 16, Elite Eight, Final Four, Championships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Years Coaching (At the school)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Coach Turnover Rate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title"/>
          </p:nvPr>
        </p:nvSpPr>
        <p:spPr>
          <a:xfrm>
            <a:off x="1303800" y="598575"/>
            <a:ext cx="3312000" cy="7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297" name="Google Shape;297;p16"/>
          <p:cNvSpPr txBox="1"/>
          <p:nvPr>
            <p:ph idx="1" type="body"/>
          </p:nvPr>
        </p:nvSpPr>
        <p:spPr>
          <a:xfrm>
            <a:off x="884550" y="1372350"/>
            <a:ext cx="4260300" cy="236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Logistic Regression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Important Variables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350"/>
              <a:t>Winning Percentage, Years Coaching, Sweet 16 appearances, Turnover Rate</a:t>
            </a:r>
            <a:endParaRPr sz="135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50"/>
          </a:p>
        </p:txBody>
      </p:sp>
      <p:sp>
        <p:nvSpPr>
          <p:cNvPr id="298" name="Google Shape;298;p16"/>
          <p:cNvSpPr txBox="1"/>
          <p:nvPr>
            <p:ph idx="1" type="body"/>
          </p:nvPr>
        </p:nvSpPr>
        <p:spPr>
          <a:xfrm>
            <a:off x="5014350" y="1372350"/>
            <a:ext cx="4129800" cy="35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Random Forest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Important variables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350"/>
              <a:t>Winning Percentage, YearsCoaching, SRS, TurnoverRate, Conference Winning Percentage, </a:t>
            </a:r>
            <a:r>
              <a:rPr lang="en" sz="1350"/>
              <a:t>Sweet 16 Percentage</a:t>
            </a:r>
            <a:r>
              <a:rPr lang="en" sz="1350"/>
              <a:t>, NCAA apperances, SOS</a:t>
            </a:r>
            <a:endParaRPr sz="1800"/>
          </a:p>
        </p:txBody>
      </p:sp>
      <p:pic>
        <p:nvPicPr>
          <p:cNvPr descr="log(\frac{p}{1-p})=-0.701 + -9.395{W.P.}\\+ 0.310{Y.C.}+-0.324{S16}+14.097{T.R.}" id="299" name="Google Shape;299;p16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800" y="3024675"/>
            <a:ext cx="3905724" cy="62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>
            <p:ph type="title"/>
          </p:nvPr>
        </p:nvSpPr>
        <p:spPr>
          <a:xfrm>
            <a:off x="1303800" y="598575"/>
            <a:ext cx="7317900" cy="7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on Power Five </a:t>
            </a:r>
            <a:r>
              <a:rPr lang="en"/>
              <a:t>Conference</a:t>
            </a:r>
            <a:r>
              <a:rPr lang="en"/>
              <a:t> Data</a:t>
            </a:r>
            <a:endParaRPr/>
          </a:p>
        </p:txBody>
      </p:sp>
      <p:sp>
        <p:nvSpPr>
          <p:cNvPr id="305" name="Google Shape;305;p17"/>
          <p:cNvSpPr txBox="1"/>
          <p:nvPr>
            <p:ph idx="1" type="body"/>
          </p:nvPr>
        </p:nvSpPr>
        <p:spPr>
          <a:xfrm>
            <a:off x="0" y="1964850"/>
            <a:ext cx="1495200" cy="7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Logistic Regression</a:t>
            </a:r>
            <a:endParaRPr sz="1800"/>
          </a:p>
        </p:txBody>
      </p:sp>
      <p:sp>
        <p:nvSpPr>
          <p:cNvPr id="306" name="Google Shape;306;p17"/>
          <p:cNvSpPr txBox="1"/>
          <p:nvPr/>
        </p:nvSpPr>
        <p:spPr>
          <a:xfrm>
            <a:off x="1149375" y="1138675"/>
            <a:ext cx="64377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2018-2019 Power 5 Season (7 out of 57 coaches fired)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p17"/>
          <p:cNvSpPr txBox="1"/>
          <p:nvPr/>
        </p:nvSpPr>
        <p:spPr>
          <a:xfrm>
            <a:off x="9275725" y="2180375"/>
            <a:ext cx="34194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08" name="Google Shape;308;p17"/>
          <p:cNvGraphicFramePr/>
          <p:nvPr/>
        </p:nvGraphicFramePr>
        <p:xfrm>
          <a:off x="1495200" y="168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{98ADD781-DDFE-47B5-A8E2-E2C1326D2915}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Coach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School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Firing Probability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Fired or not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Chris Collins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Northwestern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0.598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Bryce Drew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Vanderbilt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0.349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Ernie Kent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Washington State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0.291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Danny Manning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Wake Forest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0.270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Wyking Jones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California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0.269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Steve Alford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UCLA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0.241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/>
          <p:nvPr>
            <p:ph type="title"/>
          </p:nvPr>
        </p:nvSpPr>
        <p:spPr>
          <a:xfrm>
            <a:off x="1303800" y="598575"/>
            <a:ext cx="7239000" cy="6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on Power Five Conference Data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8"/>
          <p:cNvSpPr txBox="1"/>
          <p:nvPr>
            <p:ph idx="1" type="body"/>
          </p:nvPr>
        </p:nvSpPr>
        <p:spPr>
          <a:xfrm>
            <a:off x="0" y="1851075"/>
            <a:ext cx="1303800" cy="11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Random Forest</a:t>
            </a:r>
            <a:endParaRPr sz="1800"/>
          </a:p>
        </p:txBody>
      </p:sp>
      <p:graphicFrame>
        <p:nvGraphicFramePr>
          <p:cNvPr id="315" name="Google Shape;315;p18"/>
          <p:cNvGraphicFramePr/>
          <p:nvPr/>
        </p:nvGraphicFramePr>
        <p:xfrm>
          <a:off x="1411425" y="18510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{98ADD781-DDFE-47B5-A8E2-E2C1326D2915}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68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Coach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School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Firing Probability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Fired or not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Avery Johnson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Alabama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0.442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Andy Enfeild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Chris Collins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Northwestern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0.382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Jim Larranga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Miami (FL)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0.322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Steve Alford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UCLA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0.366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Richard Pitino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Minnesota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0.294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16" name="Google Shape;316;p18"/>
          <p:cNvSpPr txBox="1"/>
          <p:nvPr/>
        </p:nvSpPr>
        <p:spPr>
          <a:xfrm>
            <a:off x="1195925" y="1252575"/>
            <a:ext cx="7154400" cy="5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2018-2019 Power 5 Season (7 out of 57 coaches fired)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9"/>
          <p:cNvSpPr txBox="1"/>
          <p:nvPr>
            <p:ph type="title"/>
          </p:nvPr>
        </p:nvSpPr>
        <p:spPr>
          <a:xfrm>
            <a:off x="1303800" y="598575"/>
            <a:ext cx="5306400" cy="102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on Non-Power Five</a:t>
            </a:r>
            <a:endParaRPr/>
          </a:p>
        </p:txBody>
      </p:sp>
      <p:graphicFrame>
        <p:nvGraphicFramePr>
          <p:cNvPr id="322" name="Google Shape;322;p19"/>
          <p:cNvGraphicFramePr/>
          <p:nvPr/>
        </p:nvGraphicFramePr>
        <p:xfrm>
          <a:off x="1079325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{98ADD781-DDFE-47B5-A8E2-E2C1326D2915}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Coach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School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Firing Probability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Fired or not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Phil Cunningham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Troy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0.612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Jim Fox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Appalachian State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0.292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Darrell Walker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Little Rock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0.203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23" name="Google Shape;323;p19"/>
          <p:cNvSpPr txBox="1"/>
          <p:nvPr/>
        </p:nvSpPr>
        <p:spPr>
          <a:xfrm>
            <a:off x="978175" y="1324425"/>
            <a:ext cx="7340100" cy="4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Nunito"/>
                <a:ea typeface="Nunito"/>
                <a:cs typeface="Nunito"/>
                <a:sym typeface="Nunito"/>
              </a:rPr>
              <a:t>2018-2019 Sun Belt Season (3 out of 12 coaches fired)</a:t>
            </a:r>
            <a:endParaRPr sz="1800"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24" name="Google Shape;324;p19"/>
          <p:cNvGraphicFramePr/>
          <p:nvPr/>
        </p:nvGraphicFramePr>
        <p:xfrm>
          <a:off x="1079325" y="3528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{98ADD781-DDFE-47B5-A8E2-E2C1326D2915}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Coach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School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Firing Probability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Fired or not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Keith Richard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Louisiana-Monroe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0.394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Phil Cunningham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Troy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0.354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Fired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38761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Mark Byington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Georgia Southern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0.328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Not Fired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25" name="Google Shape;325;p19"/>
          <p:cNvSpPr txBox="1"/>
          <p:nvPr/>
        </p:nvSpPr>
        <p:spPr>
          <a:xfrm>
            <a:off x="525" y="1775400"/>
            <a:ext cx="1078800" cy="16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Logistic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Regression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p19"/>
          <p:cNvSpPr txBox="1"/>
          <p:nvPr/>
        </p:nvSpPr>
        <p:spPr>
          <a:xfrm>
            <a:off x="525" y="3537000"/>
            <a:ext cx="977400" cy="15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Random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Forest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0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332" name="Google Shape;332;p20"/>
          <p:cNvSpPr txBox="1"/>
          <p:nvPr>
            <p:ph idx="1" type="body"/>
          </p:nvPr>
        </p:nvSpPr>
        <p:spPr>
          <a:xfrm>
            <a:off x="939775" y="1460850"/>
            <a:ext cx="5278200" cy="32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My Models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Generalizable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Logistic Regression over Random Forest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2019-2020 Season?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Issues with this season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Future Work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Larger Data Set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Salary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Connection to NBA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1"/>
          <p:cNvSpPr txBox="1"/>
          <p:nvPr>
            <p:ph type="title"/>
          </p:nvPr>
        </p:nvSpPr>
        <p:spPr>
          <a:xfrm>
            <a:off x="1197375" y="499200"/>
            <a:ext cx="4045200" cy="13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338" name="Google Shape;338;p21"/>
          <p:cNvSpPr txBox="1"/>
          <p:nvPr>
            <p:ph idx="1" type="subTitle"/>
          </p:nvPr>
        </p:nvSpPr>
        <p:spPr>
          <a:xfrm>
            <a:off x="894600" y="1328750"/>
            <a:ext cx="3430500" cy="373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>
                <a:solidFill>
                  <a:srgbClr val="000000"/>
                </a:solidFill>
              </a:rPr>
              <a:t>https://www.sports-reference.com/cbb/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>
                <a:solidFill>
                  <a:srgbClr val="000000"/>
                </a:solidFill>
              </a:rPr>
              <a:t>Chapter 12 logistic regression.</a:t>
            </a:r>
            <a:endParaRPr sz="11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https://www.stat.cmu.edu/ ̃cshalizi/uADA/12/lectures/ch12.pdf.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</a:rPr>
              <a:t>Lorraine Li. Classification and regression analysis with decision trees.https://towardsdatascience.com/https-medium-com-lorrli-classification-and-regression-analysis-with-decision-trees-c43cdbc58054, May 2019.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" sz="1100">
                <a:solidFill>
                  <a:srgbClr val="000000"/>
                </a:solidFill>
              </a:rPr>
              <a:t>Sarang Narkhede. Understanding AUC - ROC Curve.https://towardsdatascience.com/understanding-auc-roc-curve-68b2303cc9c5, May 2019.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>
                <a:solidFill>
                  <a:srgbClr val="000000"/>
                </a:solidFill>
              </a:rPr>
              <a:t>Tony Yiu. Understanding random forest.https://towardsdatascience.com/understanding-random-forest-58381e0602d2, Aug 2019.</a:t>
            </a:r>
            <a:endParaRPr sz="1100">
              <a:solidFill>
                <a:srgbClr val="000000"/>
              </a:solidFill>
            </a:endParaRPr>
          </a:p>
        </p:txBody>
      </p:sp>
      <p:pic>
        <p:nvPicPr>
          <p:cNvPr id="339" name="Google Shape;3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1725" y="819550"/>
            <a:ext cx="3703224" cy="363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