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handoutMasterIdLst>
    <p:handoutMasterId r:id="rId4"/>
  </p:handoutMasterIdLst>
  <p:sldIdLst>
    <p:sldId id="256" r:id="rId2"/>
  </p:sldIdLst>
  <p:sldSz cx="42062400" cy="32918400"/>
  <p:notesSz cx="9296400" cy="7010400"/>
  <p:kinsoku lang="ja-JP" invalStChars="、。，．・：；？！゛゜ヽヾゝゞ々ー’”）〕］｝〉》」』】°‰′″℃％ぁぃぅぇぉっゃゅょゎァィゥェォッャュョヮヵヶ!%),.:;?]}｡｣､･ｧｨｩｪｫｬｭｮｯｰﾞﾟ¢" invalEndChars="‘“（〔［｛〈《「『【￥＄$([\{｢£"/>
  <p:defaultTextStyle>
    <a:defPPr>
      <a:defRPr lang="en-US"/>
    </a:defPPr>
    <a:lvl1pPr algn="l" rtl="0" fontAlgn="base">
      <a:spcBef>
        <a:spcPct val="0"/>
      </a:spcBef>
      <a:spcAft>
        <a:spcPct val="0"/>
      </a:spcAft>
      <a:defRPr sz="3600" kern="1200">
        <a:solidFill>
          <a:schemeClr val="tx1"/>
        </a:solidFill>
        <a:latin typeface="Palatino" charset="0"/>
        <a:ea typeface="MS PGothic" charset="0"/>
        <a:cs typeface="MS PGothic" charset="0"/>
      </a:defRPr>
    </a:lvl1pPr>
    <a:lvl2pPr marL="457200" algn="l" rtl="0" fontAlgn="base">
      <a:spcBef>
        <a:spcPct val="0"/>
      </a:spcBef>
      <a:spcAft>
        <a:spcPct val="0"/>
      </a:spcAft>
      <a:defRPr sz="3600" kern="1200">
        <a:solidFill>
          <a:schemeClr val="tx1"/>
        </a:solidFill>
        <a:latin typeface="Palatino" charset="0"/>
        <a:ea typeface="MS PGothic" charset="0"/>
        <a:cs typeface="MS PGothic" charset="0"/>
      </a:defRPr>
    </a:lvl2pPr>
    <a:lvl3pPr marL="914400" algn="l" rtl="0" fontAlgn="base">
      <a:spcBef>
        <a:spcPct val="0"/>
      </a:spcBef>
      <a:spcAft>
        <a:spcPct val="0"/>
      </a:spcAft>
      <a:defRPr sz="3600" kern="1200">
        <a:solidFill>
          <a:schemeClr val="tx1"/>
        </a:solidFill>
        <a:latin typeface="Palatino" charset="0"/>
        <a:ea typeface="MS PGothic" charset="0"/>
        <a:cs typeface="MS PGothic" charset="0"/>
      </a:defRPr>
    </a:lvl3pPr>
    <a:lvl4pPr marL="1371600" algn="l" rtl="0" fontAlgn="base">
      <a:spcBef>
        <a:spcPct val="0"/>
      </a:spcBef>
      <a:spcAft>
        <a:spcPct val="0"/>
      </a:spcAft>
      <a:defRPr sz="3600" kern="1200">
        <a:solidFill>
          <a:schemeClr val="tx1"/>
        </a:solidFill>
        <a:latin typeface="Palatino" charset="0"/>
        <a:ea typeface="MS PGothic" charset="0"/>
        <a:cs typeface="MS PGothic" charset="0"/>
      </a:defRPr>
    </a:lvl4pPr>
    <a:lvl5pPr marL="1828800" algn="l" rtl="0" fontAlgn="base">
      <a:spcBef>
        <a:spcPct val="0"/>
      </a:spcBef>
      <a:spcAft>
        <a:spcPct val="0"/>
      </a:spcAft>
      <a:defRPr sz="3600" kern="1200">
        <a:solidFill>
          <a:schemeClr val="tx1"/>
        </a:solidFill>
        <a:latin typeface="Palatino" charset="0"/>
        <a:ea typeface="MS PGothic" charset="0"/>
        <a:cs typeface="MS PGothic" charset="0"/>
      </a:defRPr>
    </a:lvl5pPr>
    <a:lvl6pPr marL="2286000" algn="l" defTabSz="457200" rtl="0" eaLnBrk="1" latinLnBrk="0" hangingPunct="1">
      <a:defRPr sz="3600" kern="1200">
        <a:solidFill>
          <a:schemeClr val="tx1"/>
        </a:solidFill>
        <a:latin typeface="Palatino" charset="0"/>
        <a:ea typeface="MS PGothic" charset="0"/>
        <a:cs typeface="MS PGothic" charset="0"/>
      </a:defRPr>
    </a:lvl6pPr>
    <a:lvl7pPr marL="2743200" algn="l" defTabSz="457200" rtl="0" eaLnBrk="1" latinLnBrk="0" hangingPunct="1">
      <a:defRPr sz="3600" kern="1200">
        <a:solidFill>
          <a:schemeClr val="tx1"/>
        </a:solidFill>
        <a:latin typeface="Palatino" charset="0"/>
        <a:ea typeface="MS PGothic" charset="0"/>
        <a:cs typeface="MS PGothic" charset="0"/>
      </a:defRPr>
    </a:lvl7pPr>
    <a:lvl8pPr marL="3200400" algn="l" defTabSz="457200" rtl="0" eaLnBrk="1" latinLnBrk="0" hangingPunct="1">
      <a:defRPr sz="3600" kern="1200">
        <a:solidFill>
          <a:schemeClr val="tx1"/>
        </a:solidFill>
        <a:latin typeface="Palatino" charset="0"/>
        <a:ea typeface="MS PGothic" charset="0"/>
        <a:cs typeface="MS PGothic" charset="0"/>
      </a:defRPr>
    </a:lvl8pPr>
    <a:lvl9pPr marL="3657600" algn="l" defTabSz="457200" rtl="0" eaLnBrk="1" latinLnBrk="0" hangingPunct="1">
      <a:defRPr sz="3600" kern="1200">
        <a:solidFill>
          <a:schemeClr val="tx1"/>
        </a:solidFill>
        <a:latin typeface="Palatino" charset="0"/>
        <a:ea typeface="MS PGothic" charset="0"/>
        <a:cs typeface="MS PGothic" charset="0"/>
      </a:defRPr>
    </a:lvl9pPr>
  </p:defaultTextStyle>
  <p:extLst>
    <p:ext uri="{EFAFB233-063F-42B5-8137-9DF3F51BA10A}">
      <p15:sldGuideLst xmlns:p15="http://schemas.microsoft.com/office/powerpoint/2012/main">
        <p15:guide id="1" orient="horz" pos="7824">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DFF7D"/>
    <a:srgbClr val="A7D1C7"/>
    <a:srgbClr val="9DC5BB"/>
    <a:srgbClr val="FFF8B2"/>
    <a:srgbClr val="FFF7AD"/>
    <a:srgbClr val="F0ECA2"/>
    <a:srgbClr val="EFF0CA"/>
    <a:srgbClr val="FBFFB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3270"/>
    <p:restoredTop sz="94751"/>
  </p:normalViewPr>
  <p:slideViewPr>
    <p:cSldViewPr>
      <p:cViewPr>
        <p:scale>
          <a:sx n="23" d="100"/>
          <a:sy n="23" d="100"/>
        </p:scale>
        <p:origin x="-760" y="-152"/>
      </p:cViewPr>
      <p:guideLst>
        <p:guide orient="horz" pos="7824"/>
        <p:guide pos="1382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8" d="100"/>
        <a:sy n="128" d="100"/>
      </p:scale>
      <p:origin x="0" y="329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1D3B210-280E-1548-8D2E-B2982BFB2E96}" type="doc">
      <dgm:prSet loTypeId="urn:microsoft.com/office/officeart/2005/8/layout/process1" loCatId="" qsTypeId="urn:microsoft.com/office/officeart/2005/8/quickstyle/simple2" qsCatId="simple" csTypeId="urn:microsoft.com/office/officeart/2005/8/colors/accent1_2" csCatId="accent1" phldr="1"/>
      <dgm:spPr/>
    </dgm:pt>
    <dgm:pt modelId="{AABA1CA1-CEEF-B845-8CF1-C00880E03027}">
      <dgm:prSet phldrT="[Text]" custT="1"/>
      <dgm:spPr>
        <a:solidFill>
          <a:schemeClr val="accent2">
            <a:lumMod val="20000"/>
            <a:lumOff val="80000"/>
          </a:schemeClr>
        </a:solidFill>
      </dgm:spPr>
      <dgm:t>
        <a:bodyPr/>
        <a:lstStyle/>
        <a:p>
          <a:pPr algn="ctr"/>
          <a:r>
            <a:rPr lang="en-US" sz="3200" dirty="0">
              <a:solidFill>
                <a:schemeClr val="tx1"/>
              </a:solidFill>
            </a:rPr>
            <a:t>Supplementation of OTC antioxidant phytochemical mixture (</a:t>
          </a:r>
          <a:r>
            <a:rPr lang="en-US" sz="3200" dirty="0" err="1">
              <a:solidFill>
                <a:schemeClr val="tx1"/>
              </a:solidFill>
            </a:rPr>
            <a:t>Protandim</a:t>
          </a:r>
          <a:r>
            <a:rPr lang="en-US" sz="3200" dirty="0">
              <a:solidFill>
                <a:schemeClr val="tx1"/>
              </a:solidFill>
            </a:rPr>
            <a:t>) beginning at 3 weeks and supplemented for 3 months</a:t>
          </a:r>
        </a:p>
      </dgm:t>
    </dgm:pt>
    <dgm:pt modelId="{8F5BA541-CCF5-FF4F-A2C6-00D84FDA31FD}" type="parTrans" cxnId="{49CA4496-2FCC-8E4C-A9C2-47886A2DB94E}">
      <dgm:prSet/>
      <dgm:spPr/>
      <dgm:t>
        <a:bodyPr/>
        <a:lstStyle/>
        <a:p>
          <a:pPr algn="ctr"/>
          <a:endParaRPr lang="en-US"/>
        </a:p>
      </dgm:t>
    </dgm:pt>
    <dgm:pt modelId="{540F232D-8551-4845-9A73-09613BEC704D}" type="sibTrans" cxnId="{49CA4496-2FCC-8E4C-A9C2-47886A2DB94E}">
      <dgm:prSet/>
      <dgm:spPr>
        <a:solidFill>
          <a:schemeClr val="accent2"/>
        </a:solidFill>
      </dgm:spPr>
      <dgm:t>
        <a:bodyPr/>
        <a:lstStyle/>
        <a:p>
          <a:pPr algn="ctr"/>
          <a:endParaRPr lang="en-US" dirty="0"/>
        </a:p>
      </dgm:t>
    </dgm:pt>
    <dgm:pt modelId="{4C817FB2-06AB-BA4E-9F4C-35A8F9B36EB6}" type="pres">
      <dgm:prSet presAssocID="{41D3B210-280E-1548-8D2E-B2982BFB2E96}" presName="Name0" presStyleCnt="0">
        <dgm:presLayoutVars>
          <dgm:dir/>
          <dgm:resizeHandles val="exact"/>
        </dgm:presLayoutVars>
      </dgm:prSet>
      <dgm:spPr/>
    </dgm:pt>
    <dgm:pt modelId="{3553F4E1-105A-CA49-AC0D-20BD746AFD65}" type="pres">
      <dgm:prSet presAssocID="{AABA1CA1-CEEF-B845-8CF1-C00880E03027}" presName="node" presStyleLbl="node1" presStyleIdx="0" presStyleCnt="1" custAng="0" custScaleY="135214" custLinFactNeighborX="-12968" custLinFactNeighborY="-4418">
        <dgm:presLayoutVars>
          <dgm:bulletEnabled val="1"/>
        </dgm:presLayoutVars>
      </dgm:prSet>
      <dgm:spPr/>
    </dgm:pt>
  </dgm:ptLst>
  <dgm:cxnLst>
    <dgm:cxn modelId="{7655FB15-F3C3-1F4F-AF66-79CD70748C18}" type="presOf" srcId="{AABA1CA1-CEEF-B845-8CF1-C00880E03027}" destId="{3553F4E1-105A-CA49-AC0D-20BD746AFD65}" srcOrd="0" destOrd="0" presId="urn:microsoft.com/office/officeart/2005/8/layout/process1"/>
    <dgm:cxn modelId="{49CA4496-2FCC-8E4C-A9C2-47886A2DB94E}" srcId="{41D3B210-280E-1548-8D2E-B2982BFB2E96}" destId="{AABA1CA1-CEEF-B845-8CF1-C00880E03027}" srcOrd="0" destOrd="0" parTransId="{8F5BA541-CCF5-FF4F-A2C6-00D84FDA31FD}" sibTransId="{540F232D-8551-4845-9A73-09613BEC704D}"/>
    <dgm:cxn modelId="{01CCD3AD-503F-E04B-B57A-908FB465228D}" type="presOf" srcId="{41D3B210-280E-1548-8D2E-B2982BFB2E96}" destId="{4C817FB2-06AB-BA4E-9F4C-35A8F9B36EB6}" srcOrd="0" destOrd="0" presId="urn:microsoft.com/office/officeart/2005/8/layout/process1"/>
    <dgm:cxn modelId="{8DAB61F4-8470-9947-8B01-8BEBA1600434}" type="presParOf" srcId="{4C817FB2-06AB-BA4E-9F4C-35A8F9B36EB6}" destId="{3553F4E1-105A-CA49-AC0D-20BD746AFD65}" srcOrd="0" destOrd="0" presId="urn:microsoft.com/office/officeart/2005/8/layout/process1"/>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53F4E1-105A-CA49-AC0D-20BD746AFD65}">
      <dsp:nvSpPr>
        <dsp:cNvPr id="0" name=""/>
        <dsp:cNvSpPr/>
      </dsp:nvSpPr>
      <dsp:spPr>
        <a:xfrm>
          <a:off x="0" y="625549"/>
          <a:ext cx="5290307" cy="4291941"/>
        </a:xfrm>
        <a:prstGeom prst="roundRect">
          <a:avLst>
            <a:gd name="adj" fmla="val 10000"/>
          </a:avLst>
        </a:prstGeom>
        <a:solidFill>
          <a:schemeClr val="accent2">
            <a:lumMod val="20000"/>
            <a:lumOff val="8000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dirty="0">
              <a:solidFill>
                <a:schemeClr val="tx1"/>
              </a:solidFill>
            </a:rPr>
            <a:t>Supplementation of OTC antioxidant phytochemical mixture (</a:t>
          </a:r>
          <a:r>
            <a:rPr lang="en-US" sz="3200" kern="1200" dirty="0" err="1">
              <a:solidFill>
                <a:schemeClr val="tx1"/>
              </a:solidFill>
            </a:rPr>
            <a:t>Protandim</a:t>
          </a:r>
          <a:r>
            <a:rPr lang="en-US" sz="3200" kern="1200" dirty="0">
              <a:solidFill>
                <a:schemeClr val="tx1"/>
              </a:solidFill>
            </a:rPr>
            <a:t>) beginning at 3 weeks and supplemented for 3 months</a:t>
          </a:r>
        </a:p>
      </dsp:txBody>
      <dsp:txXfrm>
        <a:off x="125707" y="751256"/>
        <a:ext cx="5038893" cy="4040527"/>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892953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1239838" y="3330575"/>
            <a:ext cx="6816725" cy="31543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7"/>
                    </a:schemeClr>
                  </a:outerShdw>
                </a:effectLst>
              </a14:hiddenEffects>
            </a:ext>
            <a:ext uri="{FAA26D3D-D897-4be2-8F04-BA451C77F1D7}">
              <ma14:placeholderFlag xmlns:ma14="http://schemas.microsoft.com/office/mac/drawingml/2011/main" xmlns="" val="1"/>
            </a:ext>
          </a:extLst>
        </p:spPr>
        <p:txBody>
          <a:bodyPr vert="horz" wrap="square" lIns="92207" tIns="45295" rIns="92207" bIns="4529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1" name="Rectangle 3"/>
          <p:cNvSpPr>
            <a:spLocks noGrp="1" noRot="1" noChangeAspect="1" noChangeArrowheads="1" noTextEdit="1"/>
          </p:cNvSpPr>
          <p:nvPr>
            <p:ph type="sldImg" idx="2"/>
          </p:nvPr>
        </p:nvSpPr>
        <p:spPr bwMode="auto">
          <a:xfrm>
            <a:off x="2981325" y="525463"/>
            <a:ext cx="3335338" cy="2611437"/>
          </a:xfrm>
          <a:prstGeom prst="rect">
            <a:avLst/>
          </a:prstGeom>
          <a:noFill/>
          <a:ln w="12700">
            <a:solidFill>
              <a:schemeClr val="tx1"/>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 uri="{53640926-AAD7-44d8-BBD7-CCE9431645EC}">
              <a14:shadowObscured xmlns:a14="http://schemas.microsoft.com/office/drawing/2010/main" xmlns="" val="1"/>
            </a:ext>
            <a:ext uri="{FAA26D3D-D897-4be2-8F04-BA451C77F1D7}">
              <ma14:placeholderFlag xmlns:ma14="http://schemas.microsoft.com/office/mac/drawingml/2011/main" xmlns="" val="1"/>
            </a:ext>
          </a:extLst>
        </p:spPr>
      </p:sp>
    </p:spTree>
    <p:extLst>
      <p:ext uri="{BB962C8B-B14F-4D97-AF65-F5344CB8AC3E}">
        <p14:creationId xmlns:p14="http://schemas.microsoft.com/office/powerpoint/2010/main" val="23934944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S PGothic"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Times New Roman" charset="0"/>
        <a:ea typeface="MS PGothic"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Times New Roman" charset="0"/>
        <a:ea typeface="MS PGothic"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Times New Roman" charset="0"/>
        <a:ea typeface="MS PGothic"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Times New Roman" charset="0"/>
        <a:ea typeface="MS PGothic" pitchFamily="34" charset="-128"/>
        <a:cs typeface="MS PGothic"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5267325" y="0"/>
            <a:ext cx="4029075" cy="3508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7"/>
                    </a:schemeClr>
                  </a:outerShdw>
                </a:effectLst>
              </a14:hiddenEffects>
            </a:ext>
          </a:extLst>
        </p:spPr>
        <p:txBody>
          <a:bodyPr lIns="93177" tIns="46589" rIns="93177" bIns="46589"/>
          <a:lstStyle/>
          <a:p>
            <a:pPr>
              <a:defRPr/>
            </a:pPr>
            <a:endParaRPr lang="en-US" dirty="0">
              <a:ea typeface="ＭＳ Ｐゴシック" charset="0"/>
              <a:cs typeface="+mn-cs"/>
            </a:endParaRPr>
          </a:p>
        </p:txBody>
      </p:sp>
      <p:sp>
        <p:nvSpPr>
          <p:cNvPr id="5123" name="Rectangle 3"/>
          <p:cNvSpPr>
            <a:spLocks noChangeArrowheads="1"/>
          </p:cNvSpPr>
          <p:nvPr/>
        </p:nvSpPr>
        <p:spPr bwMode="auto">
          <a:xfrm>
            <a:off x="5267325" y="6659563"/>
            <a:ext cx="4029075" cy="3508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7"/>
                    </a:schemeClr>
                  </a:outerShdw>
                </a:effectLst>
              </a14:hiddenEffects>
            </a:ext>
          </a:extLst>
        </p:spPr>
        <p:txBody>
          <a:bodyPr lIns="19412" tIns="0" rIns="19412" bIns="0" anchor="b"/>
          <a:lstStyle/>
          <a:p>
            <a:pPr algn="r" eaLnBrk="0" hangingPunct="0">
              <a:defRPr/>
            </a:pPr>
            <a:r>
              <a:rPr lang="en-US" sz="1000" i="1" dirty="0">
                <a:latin typeface="Times New Roman" charset="0"/>
                <a:ea typeface="ＭＳ Ｐゴシック" charset="0"/>
                <a:cs typeface="+mn-cs"/>
              </a:rPr>
              <a:t>1</a:t>
            </a:r>
          </a:p>
        </p:txBody>
      </p:sp>
      <p:sp>
        <p:nvSpPr>
          <p:cNvPr id="5124" name="Rectangle 4"/>
          <p:cNvSpPr>
            <a:spLocks noChangeArrowheads="1"/>
          </p:cNvSpPr>
          <p:nvPr/>
        </p:nvSpPr>
        <p:spPr bwMode="auto">
          <a:xfrm>
            <a:off x="0" y="6659563"/>
            <a:ext cx="4029075" cy="3508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7"/>
                    </a:schemeClr>
                  </a:outerShdw>
                </a:effectLst>
              </a14:hiddenEffects>
            </a:ext>
          </a:extLst>
        </p:spPr>
        <p:txBody>
          <a:bodyPr lIns="93177" tIns="46589" rIns="93177" bIns="46589"/>
          <a:lstStyle/>
          <a:p>
            <a:pPr>
              <a:defRPr/>
            </a:pPr>
            <a:endParaRPr lang="en-US" dirty="0">
              <a:ea typeface="ＭＳ Ｐゴシック" charset="0"/>
              <a:cs typeface="+mn-cs"/>
            </a:endParaRPr>
          </a:p>
        </p:txBody>
      </p:sp>
      <p:sp>
        <p:nvSpPr>
          <p:cNvPr id="5125" name="Rectangle 5"/>
          <p:cNvSpPr>
            <a:spLocks noChangeArrowheads="1"/>
          </p:cNvSpPr>
          <p:nvPr/>
        </p:nvSpPr>
        <p:spPr bwMode="auto">
          <a:xfrm>
            <a:off x="0" y="0"/>
            <a:ext cx="4029075" cy="3508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7"/>
                    </a:schemeClr>
                  </a:outerShdw>
                </a:effectLst>
              </a14:hiddenEffects>
            </a:ext>
          </a:extLst>
        </p:spPr>
        <p:txBody>
          <a:bodyPr lIns="93177" tIns="46589" rIns="93177" bIns="46589"/>
          <a:lstStyle/>
          <a:p>
            <a:pPr>
              <a:defRPr/>
            </a:pPr>
            <a:endParaRPr lang="en-US" dirty="0">
              <a:ea typeface="ＭＳ Ｐゴシック" charset="0"/>
              <a:cs typeface="+mn-cs"/>
            </a:endParaRPr>
          </a:p>
        </p:txBody>
      </p:sp>
      <p:sp>
        <p:nvSpPr>
          <p:cNvPr id="5126" name="Rectangle 6"/>
          <p:cNvSpPr>
            <a:spLocks noChangeArrowheads="1"/>
          </p:cNvSpPr>
          <p:nvPr/>
        </p:nvSpPr>
        <p:spPr bwMode="auto">
          <a:xfrm>
            <a:off x="5267325" y="0"/>
            <a:ext cx="4029075" cy="3508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7"/>
                    </a:schemeClr>
                  </a:outerShdw>
                </a:effectLst>
              </a14:hiddenEffects>
            </a:ext>
          </a:extLst>
        </p:spPr>
        <p:txBody>
          <a:bodyPr lIns="93177" tIns="46589" rIns="93177" bIns="46589"/>
          <a:lstStyle/>
          <a:p>
            <a:pPr>
              <a:defRPr/>
            </a:pPr>
            <a:endParaRPr lang="en-US" dirty="0">
              <a:ea typeface="ＭＳ Ｐゴシック" charset="0"/>
              <a:cs typeface="+mn-cs"/>
            </a:endParaRPr>
          </a:p>
        </p:txBody>
      </p:sp>
      <p:sp>
        <p:nvSpPr>
          <p:cNvPr id="5127" name="Rectangle 7"/>
          <p:cNvSpPr>
            <a:spLocks noChangeArrowheads="1"/>
          </p:cNvSpPr>
          <p:nvPr/>
        </p:nvSpPr>
        <p:spPr bwMode="auto">
          <a:xfrm>
            <a:off x="5267325" y="6659563"/>
            <a:ext cx="4029075" cy="3508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7"/>
                    </a:schemeClr>
                  </a:outerShdw>
                </a:effectLst>
              </a14:hiddenEffects>
            </a:ext>
          </a:extLst>
        </p:spPr>
        <p:txBody>
          <a:bodyPr lIns="19412" tIns="0" rIns="19412" bIns="0" anchor="b"/>
          <a:lstStyle/>
          <a:p>
            <a:pPr algn="r" eaLnBrk="0" hangingPunct="0">
              <a:defRPr/>
            </a:pPr>
            <a:r>
              <a:rPr lang="en-US" sz="1000" i="1" dirty="0">
                <a:latin typeface="Times New Roman" charset="0"/>
                <a:ea typeface="ＭＳ Ｐゴシック" charset="0"/>
                <a:cs typeface="+mn-cs"/>
              </a:rPr>
              <a:t>1</a:t>
            </a:r>
          </a:p>
        </p:txBody>
      </p:sp>
      <p:sp>
        <p:nvSpPr>
          <p:cNvPr id="5128" name="Rectangle 8"/>
          <p:cNvSpPr>
            <a:spLocks noChangeArrowheads="1"/>
          </p:cNvSpPr>
          <p:nvPr/>
        </p:nvSpPr>
        <p:spPr bwMode="auto">
          <a:xfrm>
            <a:off x="0" y="6659563"/>
            <a:ext cx="4029075" cy="3508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7"/>
                    </a:schemeClr>
                  </a:outerShdw>
                </a:effectLst>
              </a14:hiddenEffects>
            </a:ext>
          </a:extLst>
        </p:spPr>
        <p:txBody>
          <a:bodyPr lIns="93177" tIns="46589" rIns="93177" bIns="46589"/>
          <a:lstStyle/>
          <a:p>
            <a:pPr>
              <a:defRPr/>
            </a:pPr>
            <a:endParaRPr lang="en-US" dirty="0">
              <a:ea typeface="ＭＳ Ｐゴシック" charset="0"/>
              <a:cs typeface="+mn-cs"/>
            </a:endParaRPr>
          </a:p>
        </p:txBody>
      </p:sp>
      <p:sp>
        <p:nvSpPr>
          <p:cNvPr id="5129" name="Rectangle 9"/>
          <p:cNvSpPr>
            <a:spLocks noChangeArrowheads="1"/>
          </p:cNvSpPr>
          <p:nvPr/>
        </p:nvSpPr>
        <p:spPr bwMode="auto">
          <a:xfrm>
            <a:off x="0" y="0"/>
            <a:ext cx="4029075" cy="3508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7"/>
                    </a:schemeClr>
                  </a:outerShdw>
                </a:effectLst>
              </a14:hiddenEffects>
            </a:ext>
          </a:extLst>
        </p:spPr>
        <p:txBody>
          <a:bodyPr lIns="93177" tIns="46589" rIns="93177" bIns="46589"/>
          <a:lstStyle/>
          <a:p>
            <a:pPr>
              <a:defRPr/>
            </a:pPr>
            <a:endParaRPr lang="en-US" dirty="0">
              <a:ea typeface="ＭＳ Ｐゴシック" charset="0"/>
              <a:cs typeface="+mn-cs"/>
            </a:endParaRPr>
          </a:p>
        </p:txBody>
      </p:sp>
      <p:sp>
        <p:nvSpPr>
          <p:cNvPr id="5130" name="Rectangle 10"/>
          <p:cNvSpPr>
            <a:spLocks noChangeArrowheads="1"/>
          </p:cNvSpPr>
          <p:nvPr/>
        </p:nvSpPr>
        <p:spPr bwMode="auto">
          <a:xfrm>
            <a:off x="5267325" y="0"/>
            <a:ext cx="4029075" cy="3508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7"/>
                    </a:schemeClr>
                  </a:outerShdw>
                </a:effectLst>
              </a14:hiddenEffects>
            </a:ext>
          </a:extLst>
        </p:spPr>
        <p:txBody>
          <a:bodyPr lIns="93177" tIns="46589" rIns="93177" bIns="46589"/>
          <a:lstStyle/>
          <a:p>
            <a:pPr>
              <a:defRPr/>
            </a:pPr>
            <a:endParaRPr lang="en-US" dirty="0">
              <a:ea typeface="ＭＳ Ｐゴシック" charset="0"/>
              <a:cs typeface="+mn-cs"/>
            </a:endParaRPr>
          </a:p>
        </p:txBody>
      </p:sp>
      <p:sp>
        <p:nvSpPr>
          <p:cNvPr id="5131" name="Rectangle 11"/>
          <p:cNvSpPr>
            <a:spLocks noChangeArrowheads="1"/>
          </p:cNvSpPr>
          <p:nvPr/>
        </p:nvSpPr>
        <p:spPr bwMode="auto">
          <a:xfrm>
            <a:off x="5267325" y="6659563"/>
            <a:ext cx="4029075" cy="3508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7"/>
                    </a:schemeClr>
                  </a:outerShdw>
                </a:effectLst>
              </a14:hiddenEffects>
            </a:ext>
          </a:extLst>
        </p:spPr>
        <p:txBody>
          <a:bodyPr lIns="19412" tIns="0" rIns="19412" bIns="0" anchor="b"/>
          <a:lstStyle/>
          <a:p>
            <a:pPr algn="r" eaLnBrk="0" hangingPunct="0">
              <a:defRPr/>
            </a:pPr>
            <a:r>
              <a:rPr lang="en-US" sz="1000" i="1" dirty="0">
                <a:latin typeface="Times New Roman" charset="0"/>
                <a:ea typeface="ＭＳ Ｐゴシック" charset="0"/>
                <a:cs typeface="+mn-cs"/>
              </a:rPr>
              <a:t>1</a:t>
            </a:r>
          </a:p>
        </p:txBody>
      </p:sp>
      <p:sp>
        <p:nvSpPr>
          <p:cNvPr id="5132" name="Rectangle 12"/>
          <p:cNvSpPr>
            <a:spLocks noChangeArrowheads="1"/>
          </p:cNvSpPr>
          <p:nvPr/>
        </p:nvSpPr>
        <p:spPr bwMode="auto">
          <a:xfrm>
            <a:off x="0" y="6659563"/>
            <a:ext cx="4029075" cy="3508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7"/>
                    </a:schemeClr>
                  </a:outerShdw>
                </a:effectLst>
              </a14:hiddenEffects>
            </a:ext>
          </a:extLst>
        </p:spPr>
        <p:txBody>
          <a:bodyPr lIns="93177" tIns="46589" rIns="93177" bIns="46589"/>
          <a:lstStyle/>
          <a:p>
            <a:pPr>
              <a:defRPr/>
            </a:pPr>
            <a:endParaRPr lang="en-US" dirty="0">
              <a:ea typeface="ＭＳ Ｐゴシック" charset="0"/>
              <a:cs typeface="+mn-cs"/>
            </a:endParaRPr>
          </a:p>
        </p:txBody>
      </p:sp>
      <p:sp>
        <p:nvSpPr>
          <p:cNvPr id="5133" name="Rectangle 13"/>
          <p:cNvSpPr>
            <a:spLocks noChangeArrowheads="1"/>
          </p:cNvSpPr>
          <p:nvPr/>
        </p:nvSpPr>
        <p:spPr bwMode="auto">
          <a:xfrm>
            <a:off x="0" y="0"/>
            <a:ext cx="4029075" cy="3508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7"/>
                    </a:schemeClr>
                  </a:outerShdw>
                </a:effectLst>
              </a14:hiddenEffects>
            </a:ext>
          </a:extLst>
        </p:spPr>
        <p:txBody>
          <a:bodyPr lIns="93177" tIns="46589" rIns="93177" bIns="46589"/>
          <a:lstStyle/>
          <a:p>
            <a:pPr>
              <a:defRPr/>
            </a:pPr>
            <a:endParaRPr lang="en-US" dirty="0">
              <a:ea typeface="ＭＳ Ｐゴシック" charset="0"/>
              <a:cs typeface="+mn-cs"/>
            </a:endParaRPr>
          </a:p>
        </p:txBody>
      </p:sp>
      <p:sp>
        <p:nvSpPr>
          <p:cNvPr id="5134" name="Rectangle 14"/>
          <p:cNvSpPr>
            <a:spLocks noChangeArrowheads="1"/>
          </p:cNvSpPr>
          <p:nvPr/>
        </p:nvSpPr>
        <p:spPr bwMode="auto">
          <a:xfrm>
            <a:off x="5267325" y="0"/>
            <a:ext cx="4029075" cy="3508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7"/>
                    </a:schemeClr>
                  </a:outerShdw>
                </a:effectLst>
              </a14:hiddenEffects>
            </a:ext>
          </a:extLst>
        </p:spPr>
        <p:txBody>
          <a:bodyPr lIns="93177" tIns="46589" rIns="93177" bIns="46589"/>
          <a:lstStyle/>
          <a:p>
            <a:pPr>
              <a:defRPr/>
            </a:pPr>
            <a:endParaRPr lang="en-US" dirty="0">
              <a:ea typeface="ＭＳ Ｐゴシック" charset="0"/>
              <a:cs typeface="+mn-cs"/>
            </a:endParaRPr>
          </a:p>
        </p:txBody>
      </p:sp>
      <p:sp>
        <p:nvSpPr>
          <p:cNvPr id="5135" name="Rectangle 15"/>
          <p:cNvSpPr>
            <a:spLocks noChangeArrowheads="1"/>
          </p:cNvSpPr>
          <p:nvPr/>
        </p:nvSpPr>
        <p:spPr bwMode="auto">
          <a:xfrm>
            <a:off x="5267325" y="6659563"/>
            <a:ext cx="4029075" cy="3508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7"/>
                    </a:schemeClr>
                  </a:outerShdw>
                </a:effectLst>
              </a14:hiddenEffects>
            </a:ext>
          </a:extLst>
        </p:spPr>
        <p:txBody>
          <a:bodyPr lIns="19412" tIns="0" rIns="19412" bIns="0" anchor="b"/>
          <a:lstStyle/>
          <a:p>
            <a:pPr algn="r" eaLnBrk="0" hangingPunct="0">
              <a:defRPr/>
            </a:pPr>
            <a:r>
              <a:rPr lang="en-US" sz="1000" i="1" dirty="0">
                <a:latin typeface="Times New Roman" charset="0"/>
                <a:ea typeface="ＭＳ Ｐゴシック" charset="0"/>
                <a:cs typeface="+mn-cs"/>
              </a:rPr>
              <a:t>1</a:t>
            </a:r>
          </a:p>
        </p:txBody>
      </p:sp>
      <p:sp>
        <p:nvSpPr>
          <p:cNvPr id="5136" name="Rectangle 16"/>
          <p:cNvSpPr>
            <a:spLocks noChangeArrowheads="1"/>
          </p:cNvSpPr>
          <p:nvPr/>
        </p:nvSpPr>
        <p:spPr bwMode="auto">
          <a:xfrm>
            <a:off x="0" y="6659563"/>
            <a:ext cx="4029075" cy="3508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7"/>
                    </a:schemeClr>
                  </a:outerShdw>
                </a:effectLst>
              </a14:hiddenEffects>
            </a:ext>
          </a:extLst>
        </p:spPr>
        <p:txBody>
          <a:bodyPr lIns="93177" tIns="46589" rIns="93177" bIns="46589"/>
          <a:lstStyle/>
          <a:p>
            <a:pPr>
              <a:defRPr/>
            </a:pPr>
            <a:endParaRPr lang="en-US" dirty="0">
              <a:ea typeface="ＭＳ Ｐゴシック" charset="0"/>
              <a:cs typeface="+mn-cs"/>
            </a:endParaRPr>
          </a:p>
        </p:txBody>
      </p:sp>
      <p:sp>
        <p:nvSpPr>
          <p:cNvPr id="5137" name="Rectangle 17"/>
          <p:cNvSpPr>
            <a:spLocks noChangeArrowheads="1"/>
          </p:cNvSpPr>
          <p:nvPr/>
        </p:nvSpPr>
        <p:spPr bwMode="auto">
          <a:xfrm>
            <a:off x="0" y="0"/>
            <a:ext cx="4029075" cy="3508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7"/>
                    </a:schemeClr>
                  </a:outerShdw>
                </a:effectLst>
              </a14:hiddenEffects>
            </a:ext>
          </a:extLst>
        </p:spPr>
        <p:txBody>
          <a:bodyPr lIns="93177" tIns="46589" rIns="93177" bIns="46589"/>
          <a:lstStyle/>
          <a:p>
            <a:pPr>
              <a:defRPr/>
            </a:pPr>
            <a:endParaRPr lang="en-US" dirty="0">
              <a:ea typeface="ＭＳ Ｐゴシック" charset="0"/>
              <a:cs typeface="+mn-cs"/>
            </a:endParaRPr>
          </a:p>
        </p:txBody>
      </p:sp>
      <p:sp>
        <p:nvSpPr>
          <p:cNvPr id="5138" name="Rectangle 18"/>
          <p:cNvSpPr>
            <a:spLocks noGrp="1" noChangeArrowheads="1"/>
          </p:cNvSpPr>
          <p:nvPr>
            <p:ph type="body" idx="1"/>
          </p:nvPr>
        </p:nvSpPr>
        <p:spPr>
          <a:ln/>
        </p:spPr>
        <p:txBody>
          <a:bodyPr/>
          <a:lstStyle/>
          <a:p>
            <a:pPr>
              <a:defRPr/>
            </a:pPr>
            <a:endParaRPr lang="en-US" dirty="0">
              <a:ea typeface="ＭＳ Ｐゴシック" charset="0"/>
              <a:cs typeface="+mn-cs"/>
            </a:endParaRPr>
          </a:p>
        </p:txBody>
      </p:sp>
      <p:sp>
        <p:nvSpPr>
          <p:cNvPr id="5139" name="Rectangle 19"/>
          <p:cNvSpPr>
            <a:spLocks noGrp="1" noRot="1" noChangeAspect="1" noChangeArrowheads="1" noTextEdit="1"/>
          </p:cNvSpPr>
          <p:nvPr>
            <p:ph type="sldImg"/>
          </p:nvPr>
        </p:nvSpPr>
        <p:spPr>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154363" y="10226675"/>
            <a:ext cx="35753675" cy="7054850"/>
          </a:xfrm>
          <a:prstGeom prst="rect">
            <a:avLst/>
          </a:prstGeom>
        </p:spPr>
        <p:txBody>
          <a:bodyPr vert="horz"/>
          <a:lstStyle/>
          <a:p>
            <a:r>
              <a:rPr lang="en-US"/>
              <a:t>Click to edit Master title style</a:t>
            </a:r>
          </a:p>
        </p:txBody>
      </p:sp>
      <p:sp>
        <p:nvSpPr>
          <p:cNvPr id="3" name="Subtitle 2"/>
          <p:cNvSpPr>
            <a:spLocks noGrp="1"/>
          </p:cNvSpPr>
          <p:nvPr>
            <p:ph type="subTitle" idx="1"/>
          </p:nvPr>
        </p:nvSpPr>
        <p:spPr>
          <a:xfrm>
            <a:off x="6308725" y="18653125"/>
            <a:ext cx="29444950" cy="841375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365192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103438" y="1317625"/>
            <a:ext cx="37855525" cy="5486400"/>
          </a:xfrm>
          <a:prstGeom prst="rect">
            <a:avLst/>
          </a:prstGeom>
        </p:spPr>
        <p:txBody>
          <a:bodyPr vert="horz"/>
          <a:lstStyle/>
          <a:p>
            <a:r>
              <a:rPr lang="en-US"/>
              <a:t>Click to edit Master title style</a:t>
            </a:r>
          </a:p>
        </p:txBody>
      </p:sp>
      <p:sp>
        <p:nvSpPr>
          <p:cNvPr id="3" name="Vertical Text Placeholder 2"/>
          <p:cNvSpPr>
            <a:spLocks noGrp="1"/>
          </p:cNvSpPr>
          <p:nvPr>
            <p:ph type="body" orient="vert" idx="1"/>
          </p:nvPr>
        </p:nvSpPr>
        <p:spPr>
          <a:xfrm>
            <a:off x="2103438" y="7680325"/>
            <a:ext cx="37855525" cy="217249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87026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0495875" y="1317625"/>
            <a:ext cx="9463088" cy="28087638"/>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2103438" y="1317625"/>
            <a:ext cx="28240037" cy="280876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65383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03438" y="1317625"/>
            <a:ext cx="37855525" cy="5486400"/>
          </a:xfrm>
          <a:prstGeom prst="rect">
            <a:avLst/>
          </a:prstGeom>
        </p:spPr>
        <p:txBody>
          <a:bodyPr vert="horz"/>
          <a:lstStyle/>
          <a:p>
            <a:r>
              <a:rPr lang="en-US"/>
              <a:t>Click to edit Master title style</a:t>
            </a:r>
          </a:p>
        </p:txBody>
      </p:sp>
      <p:sp>
        <p:nvSpPr>
          <p:cNvPr id="3" name="Content Placeholder 2"/>
          <p:cNvSpPr>
            <a:spLocks noGrp="1"/>
          </p:cNvSpPr>
          <p:nvPr>
            <p:ph idx="1"/>
          </p:nvPr>
        </p:nvSpPr>
        <p:spPr>
          <a:xfrm>
            <a:off x="2103438" y="7680325"/>
            <a:ext cx="37855525" cy="21724938"/>
          </a:xfrm>
          <a:prstGeom prst="rect">
            <a:avLst/>
          </a:prstGeom>
        </p:spPr>
        <p:txBody>
          <a:bodyPr vert="horz"/>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42381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322638" y="21153438"/>
            <a:ext cx="35753675" cy="6537325"/>
          </a:xfrm>
          <a:prstGeom prst="rect">
            <a:avLst/>
          </a:prstGeom>
        </p:spPr>
        <p:txBody>
          <a:bodyPr vert="horz"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322638" y="13952538"/>
            <a:ext cx="35753675" cy="72009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939074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103438" y="7680325"/>
            <a:ext cx="18851562" cy="21724938"/>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1107400" y="7680325"/>
            <a:ext cx="18851563" cy="21724938"/>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23401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03438" y="1317625"/>
            <a:ext cx="37855525" cy="5486400"/>
          </a:xfrm>
          <a:prstGeom prst="rect">
            <a:avLst/>
          </a:prstGeom>
        </p:spPr>
        <p:txBody>
          <a:bodyPr vert="horz"/>
          <a:lstStyle>
            <a:lvl1pPr>
              <a:defRPr/>
            </a:lvl1pPr>
          </a:lstStyle>
          <a:p>
            <a:r>
              <a:rPr lang="en-US"/>
              <a:t>Click to edit Master title style</a:t>
            </a:r>
          </a:p>
        </p:txBody>
      </p:sp>
      <p:sp>
        <p:nvSpPr>
          <p:cNvPr id="3" name="Text Placeholder 2"/>
          <p:cNvSpPr>
            <a:spLocks noGrp="1"/>
          </p:cNvSpPr>
          <p:nvPr>
            <p:ph type="body" idx="1"/>
          </p:nvPr>
        </p:nvSpPr>
        <p:spPr>
          <a:xfrm>
            <a:off x="2103438" y="7369175"/>
            <a:ext cx="18584862" cy="3070225"/>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103438" y="10439400"/>
            <a:ext cx="18584862" cy="18965863"/>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1367750" y="7369175"/>
            <a:ext cx="18591213" cy="3070225"/>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1367750" y="10439400"/>
            <a:ext cx="18591213" cy="18965863"/>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39224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103438" y="1317625"/>
            <a:ext cx="37855525" cy="5486400"/>
          </a:xfrm>
          <a:prstGeom prst="rect">
            <a:avLst/>
          </a:prstGeom>
        </p:spPr>
        <p:txBody>
          <a:bodyPr vert="horz"/>
          <a:lstStyle/>
          <a:p>
            <a:r>
              <a:rPr lang="en-US"/>
              <a:t>Click to edit Master title style</a:t>
            </a:r>
          </a:p>
        </p:txBody>
      </p:sp>
    </p:spTree>
    <p:extLst>
      <p:ext uri="{BB962C8B-B14F-4D97-AF65-F5344CB8AC3E}">
        <p14:creationId xmlns:p14="http://schemas.microsoft.com/office/powerpoint/2010/main" val="3921547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24622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03438" y="1311275"/>
            <a:ext cx="13838237" cy="5576888"/>
          </a:xfrm>
          <a:prstGeom prst="rect">
            <a:avLst/>
          </a:prstGeom>
        </p:spPr>
        <p:txBody>
          <a:bodyPr vert="horz" anchor="b"/>
          <a:lstStyle>
            <a:lvl1pPr algn="l">
              <a:defRPr sz="2000" b="1"/>
            </a:lvl1pPr>
          </a:lstStyle>
          <a:p>
            <a:r>
              <a:rPr lang="en-US"/>
              <a:t>Click to edit Master title style</a:t>
            </a:r>
          </a:p>
        </p:txBody>
      </p:sp>
      <p:sp>
        <p:nvSpPr>
          <p:cNvPr id="3" name="Content Placeholder 2"/>
          <p:cNvSpPr>
            <a:spLocks noGrp="1"/>
          </p:cNvSpPr>
          <p:nvPr>
            <p:ph idx="1"/>
          </p:nvPr>
        </p:nvSpPr>
        <p:spPr>
          <a:xfrm>
            <a:off x="16444913" y="1311275"/>
            <a:ext cx="23514050" cy="28093988"/>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03438" y="6888163"/>
            <a:ext cx="13838237" cy="22517100"/>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090059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243888" y="23042563"/>
            <a:ext cx="25238075" cy="2720975"/>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8243888" y="2941638"/>
            <a:ext cx="25238075" cy="19750087"/>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8243888" y="25763538"/>
            <a:ext cx="25238075" cy="38623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786089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0" name="Rectangle 6"/>
          <p:cNvSpPr>
            <a:spLocks noChangeAspect="1" noChangeArrowheads="1"/>
          </p:cNvSpPr>
          <p:nvPr userDrawn="1"/>
        </p:nvSpPr>
        <p:spPr bwMode="auto">
          <a:xfrm>
            <a:off x="1828813" y="1143000"/>
            <a:ext cx="32918381" cy="3079750"/>
          </a:xfrm>
          <a:prstGeom prst="rect">
            <a:avLst/>
          </a:prstGeom>
          <a:solidFill>
            <a:srgbClr val="FDFF7D">
              <a:alpha val="85097"/>
            </a:srgbClr>
          </a:solidFill>
          <a:ln w="76200">
            <a:solidFill>
              <a:schemeClr val="tx1"/>
            </a:solidFill>
            <a:miter lim="800000"/>
            <a:headEnd/>
            <a:tailEnd/>
          </a:ln>
          <a:effectLst/>
          <a:extLst>
            <a:ext uri="{AF507438-7753-43e0-B8FC-AC1667EBCBE1}">
              <a14:hiddenEffects xmlns:a14="http://schemas.microsoft.com/office/drawing/2010/main" xmlns="">
                <a:effectLst>
                  <a:outerShdw blurRad="63500" dist="38099" dir="2700000" algn="ctr" rotWithShape="0">
                    <a:schemeClr val="bg2">
                      <a:alpha val="74997"/>
                    </a:schemeClr>
                  </a:outerShdw>
                </a:effectLst>
              </a14:hiddenEffects>
            </a:ext>
          </a:extLst>
        </p:spPr>
        <p:txBody>
          <a:bodyPr/>
          <a:lstStyle/>
          <a:p>
            <a:pPr>
              <a:defRPr/>
            </a:pPr>
            <a:endParaRPr lang="en-US" dirty="0">
              <a:ea typeface="ＭＳ Ｐゴシック" charset="0"/>
              <a:cs typeface="+mn-cs"/>
            </a:endParaRPr>
          </a:p>
        </p:txBody>
      </p:sp>
      <p:sp>
        <p:nvSpPr>
          <p:cNvPr id="1034" name="Line 10"/>
          <p:cNvSpPr>
            <a:spLocks noChangeShapeType="1"/>
          </p:cNvSpPr>
          <p:nvPr userDrawn="1"/>
        </p:nvSpPr>
        <p:spPr bwMode="auto">
          <a:xfrm>
            <a:off x="13411200" y="5334000"/>
            <a:ext cx="0" cy="27279600"/>
          </a:xfrm>
          <a:prstGeom prst="line">
            <a:avLst/>
          </a:prstGeom>
          <a:noFill/>
          <a:ln w="3810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7"/>
                    </a:schemeClr>
                  </a:outerShdw>
                </a:effectLst>
              </a14:hiddenEffects>
            </a:ext>
          </a:extLst>
        </p:spPr>
        <p:txBody>
          <a:bodyPr wrap="none" anchor="ctr"/>
          <a:lstStyle/>
          <a:p>
            <a:pPr>
              <a:defRPr/>
            </a:pPr>
            <a:endParaRPr lang="en-US" dirty="0"/>
          </a:p>
        </p:txBody>
      </p:sp>
      <p:pic>
        <p:nvPicPr>
          <p:cNvPr id="1028" name="Picture 1" descr="wordmark_wh_g_on_black.pdf"/>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31734125" y="-609600"/>
            <a:ext cx="12342813" cy="6629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4" name="Straight Connector 3"/>
          <p:cNvCxnSpPr/>
          <p:nvPr userDrawn="1"/>
        </p:nvCxnSpPr>
        <p:spPr bwMode="auto">
          <a:xfrm>
            <a:off x="27432000" y="5334000"/>
            <a:ext cx="0" cy="27584400"/>
          </a:xfrm>
          <a:prstGeom prst="line">
            <a:avLst/>
          </a:prstGeom>
          <a:noFill/>
          <a:ln w="381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536113" rtl="0" eaLnBrk="0" fontAlgn="base" hangingPunct="0">
        <a:spcBef>
          <a:spcPct val="0"/>
        </a:spcBef>
        <a:spcAft>
          <a:spcPct val="0"/>
        </a:spcAft>
        <a:defRPr sz="8400" b="1">
          <a:solidFill>
            <a:schemeClr val="bg1"/>
          </a:solidFill>
          <a:latin typeface="+mj-lt"/>
          <a:ea typeface="MS PGothic" pitchFamily="34" charset="-128"/>
          <a:cs typeface="MS PGothic" charset="0"/>
        </a:defRPr>
      </a:lvl1pPr>
      <a:lvl2pPr algn="l" defTabSz="9536113" rtl="0" eaLnBrk="0" fontAlgn="base" hangingPunct="0">
        <a:spcBef>
          <a:spcPct val="0"/>
        </a:spcBef>
        <a:spcAft>
          <a:spcPct val="0"/>
        </a:spcAft>
        <a:defRPr sz="8400" b="1">
          <a:solidFill>
            <a:schemeClr val="bg1"/>
          </a:solidFill>
          <a:latin typeface="Arial" charset="0"/>
          <a:ea typeface="MS PGothic" pitchFamily="34" charset="-128"/>
          <a:cs typeface="MS PGothic" charset="0"/>
        </a:defRPr>
      </a:lvl2pPr>
      <a:lvl3pPr algn="l" defTabSz="9536113" rtl="0" eaLnBrk="0" fontAlgn="base" hangingPunct="0">
        <a:spcBef>
          <a:spcPct val="0"/>
        </a:spcBef>
        <a:spcAft>
          <a:spcPct val="0"/>
        </a:spcAft>
        <a:defRPr sz="8400" b="1">
          <a:solidFill>
            <a:schemeClr val="bg1"/>
          </a:solidFill>
          <a:latin typeface="Arial" charset="0"/>
          <a:ea typeface="MS PGothic" pitchFamily="34" charset="-128"/>
          <a:cs typeface="MS PGothic" charset="0"/>
        </a:defRPr>
      </a:lvl3pPr>
      <a:lvl4pPr algn="l" defTabSz="9536113" rtl="0" eaLnBrk="0" fontAlgn="base" hangingPunct="0">
        <a:spcBef>
          <a:spcPct val="0"/>
        </a:spcBef>
        <a:spcAft>
          <a:spcPct val="0"/>
        </a:spcAft>
        <a:defRPr sz="8400" b="1">
          <a:solidFill>
            <a:schemeClr val="bg1"/>
          </a:solidFill>
          <a:latin typeface="Arial" charset="0"/>
          <a:ea typeface="MS PGothic" pitchFamily="34" charset="-128"/>
          <a:cs typeface="MS PGothic" charset="0"/>
        </a:defRPr>
      </a:lvl4pPr>
      <a:lvl5pPr algn="l" defTabSz="9536113" rtl="0" eaLnBrk="0" fontAlgn="base" hangingPunct="0">
        <a:spcBef>
          <a:spcPct val="0"/>
        </a:spcBef>
        <a:spcAft>
          <a:spcPct val="0"/>
        </a:spcAft>
        <a:defRPr sz="8400" b="1">
          <a:solidFill>
            <a:schemeClr val="bg1"/>
          </a:solidFill>
          <a:latin typeface="Arial" charset="0"/>
          <a:ea typeface="MS PGothic" pitchFamily="34" charset="-128"/>
          <a:cs typeface="MS PGothic" charset="0"/>
        </a:defRPr>
      </a:lvl5pPr>
      <a:lvl6pPr marL="457200" algn="l" defTabSz="9536113" rtl="0" eaLnBrk="0" fontAlgn="base" hangingPunct="0">
        <a:spcBef>
          <a:spcPct val="0"/>
        </a:spcBef>
        <a:spcAft>
          <a:spcPct val="0"/>
        </a:spcAft>
        <a:defRPr sz="8400" b="1">
          <a:solidFill>
            <a:schemeClr val="bg1"/>
          </a:solidFill>
          <a:latin typeface="Arial" charset="0"/>
          <a:ea typeface="ＭＳ Ｐゴシック" charset="0"/>
        </a:defRPr>
      </a:lvl6pPr>
      <a:lvl7pPr marL="914400" algn="l" defTabSz="9536113" rtl="0" eaLnBrk="0" fontAlgn="base" hangingPunct="0">
        <a:spcBef>
          <a:spcPct val="0"/>
        </a:spcBef>
        <a:spcAft>
          <a:spcPct val="0"/>
        </a:spcAft>
        <a:defRPr sz="8400" b="1">
          <a:solidFill>
            <a:schemeClr val="bg1"/>
          </a:solidFill>
          <a:latin typeface="Arial" charset="0"/>
          <a:ea typeface="ＭＳ Ｐゴシック" charset="0"/>
        </a:defRPr>
      </a:lvl7pPr>
      <a:lvl8pPr marL="1371600" algn="l" defTabSz="9536113" rtl="0" eaLnBrk="0" fontAlgn="base" hangingPunct="0">
        <a:spcBef>
          <a:spcPct val="0"/>
        </a:spcBef>
        <a:spcAft>
          <a:spcPct val="0"/>
        </a:spcAft>
        <a:defRPr sz="8400" b="1">
          <a:solidFill>
            <a:schemeClr val="bg1"/>
          </a:solidFill>
          <a:latin typeface="Arial" charset="0"/>
          <a:ea typeface="ＭＳ Ｐゴシック" charset="0"/>
        </a:defRPr>
      </a:lvl8pPr>
      <a:lvl9pPr marL="1828800" algn="l" defTabSz="9536113" rtl="0" eaLnBrk="0" fontAlgn="base" hangingPunct="0">
        <a:spcBef>
          <a:spcPct val="0"/>
        </a:spcBef>
        <a:spcAft>
          <a:spcPct val="0"/>
        </a:spcAft>
        <a:defRPr sz="8400" b="1">
          <a:solidFill>
            <a:schemeClr val="bg1"/>
          </a:solidFill>
          <a:latin typeface="Arial" charset="0"/>
          <a:ea typeface="ＭＳ Ｐゴシック" charset="0"/>
        </a:defRPr>
      </a:lvl9pPr>
    </p:titleStyle>
    <p:bodyStyle>
      <a:lvl1pPr marL="1625600" indent="-1625600" algn="l" defTabSz="9536113" rtl="0" eaLnBrk="0" fontAlgn="base" hangingPunct="0">
        <a:spcBef>
          <a:spcPct val="20000"/>
        </a:spcBef>
        <a:spcAft>
          <a:spcPct val="0"/>
        </a:spcAft>
        <a:defRPr sz="2700">
          <a:solidFill>
            <a:schemeClr val="tx1"/>
          </a:solidFill>
          <a:latin typeface="+mn-lt"/>
          <a:ea typeface="MS PGothic" pitchFamily="34" charset="-128"/>
          <a:cs typeface="MS PGothic" charset="0"/>
        </a:defRPr>
      </a:lvl1pPr>
      <a:lvl2pPr marL="3522663" indent="-1357313" algn="l" defTabSz="9536113" rtl="0" eaLnBrk="0" fontAlgn="base" hangingPunct="0">
        <a:spcBef>
          <a:spcPct val="20000"/>
        </a:spcBef>
        <a:spcAft>
          <a:spcPct val="0"/>
        </a:spcAft>
        <a:defRPr sz="27900">
          <a:solidFill>
            <a:schemeClr val="tx1"/>
          </a:solidFill>
          <a:latin typeface="Times New Roman" charset="0"/>
          <a:ea typeface="MS PGothic" pitchFamily="34" charset="-128"/>
          <a:cs typeface="MS PGothic" charset="0"/>
        </a:defRPr>
      </a:lvl2pPr>
      <a:lvl3pPr marL="5414963" indent="-1079500" algn="l" defTabSz="9536113" rtl="0" eaLnBrk="0" fontAlgn="base" hangingPunct="0">
        <a:spcBef>
          <a:spcPct val="20000"/>
        </a:spcBef>
        <a:spcAft>
          <a:spcPct val="0"/>
        </a:spcAft>
        <a:defRPr sz="23800">
          <a:solidFill>
            <a:schemeClr val="tx1"/>
          </a:solidFill>
          <a:latin typeface="Times New Roman" charset="0"/>
          <a:ea typeface="MS PGothic" pitchFamily="34" charset="-128"/>
          <a:cs typeface="MS PGothic" charset="0"/>
        </a:defRPr>
      </a:lvl3pPr>
      <a:lvl4pPr marL="7585075" indent="-1087438" algn="l" defTabSz="9536113" rtl="0" eaLnBrk="0" fontAlgn="base" hangingPunct="0">
        <a:spcBef>
          <a:spcPct val="20000"/>
        </a:spcBef>
        <a:spcAft>
          <a:spcPct val="0"/>
        </a:spcAft>
        <a:defRPr sz="19900">
          <a:solidFill>
            <a:schemeClr val="tx1"/>
          </a:solidFill>
          <a:latin typeface="Times New Roman" charset="0"/>
          <a:ea typeface="MS PGothic" pitchFamily="34" charset="-128"/>
          <a:cs typeface="MS PGothic" charset="0"/>
        </a:defRPr>
      </a:lvl4pPr>
      <a:lvl5pPr marL="9747250" indent="-1082675" algn="l" defTabSz="9536113" rtl="0" eaLnBrk="0" fontAlgn="base" hangingPunct="0">
        <a:spcBef>
          <a:spcPct val="20000"/>
        </a:spcBef>
        <a:spcAft>
          <a:spcPct val="0"/>
        </a:spcAft>
        <a:defRPr sz="19900">
          <a:solidFill>
            <a:schemeClr val="tx1"/>
          </a:solidFill>
          <a:latin typeface="Times New Roman" charset="0"/>
          <a:ea typeface="MS PGothic" pitchFamily="34" charset="-128"/>
          <a:cs typeface="MS PGothic" charset="0"/>
        </a:defRPr>
      </a:lvl5pPr>
      <a:lvl6pPr marL="10204450" indent="-1082675" algn="l" defTabSz="9536113" rtl="0" eaLnBrk="0" fontAlgn="base" hangingPunct="0">
        <a:spcBef>
          <a:spcPct val="20000"/>
        </a:spcBef>
        <a:spcAft>
          <a:spcPct val="0"/>
        </a:spcAft>
        <a:defRPr sz="19900">
          <a:solidFill>
            <a:schemeClr val="tx1"/>
          </a:solidFill>
          <a:latin typeface="Times New Roman" charset="0"/>
          <a:ea typeface="+mn-ea"/>
        </a:defRPr>
      </a:lvl6pPr>
      <a:lvl7pPr marL="10661650" indent="-1082675" algn="l" defTabSz="9536113" rtl="0" eaLnBrk="0" fontAlgn="base" hangingPunct="0">
        <a:spcBef>
          <a:spcPct val="20000"/>
        </a:spcBef>
        <a:spcAft>
          <a:spcPct val="0"/>
        </a:spcAft>
        <a:defRPr sz="19900">
          <a:solidFill>
            <a:schemeClr val="tx1"/>
          </a:solidFill>
          <a:latin typeface="Times New Roman" charset="0"/>
          <a:ea typeface="+mn-ea"/>
        </a:defRPr>
      </a:lvl7pPr>
      <a:lvl8pPr marL="11118850" indent="-1082675" algn="l" defTabSz="9536113" rtl="0" eaLnBrk="0" fontAlgn="base" hangingPunct="0">
        <a:spcBef>
          <a:spcPct val="20000"/>
        </a:spcBef>
        <a:spcAft>
          <a:spcPct val="0"/>
        </a:spcAft>
        <a:defRPr sz="19900">
          <a:solidFill>
            <a:schemeClr val="tx1"/>
          </a:solidFill>
          <a:latin typeface="Times New Roman" charset="0"/>
          <a:ea typeface="+mn-ea"/>
        </a:defRPr>
      </a:lvl8pPr>
      <a:lvl9pPr marL="11576050" indent="-1082675" algn="l" defTabSz="9536113" rtl="0" eaLnBrk="0" fontAlgn="base" hangingPunct="0">
        <a:spcBef>
          <a:spcPct val="20000"/>
        </a:spcBef>
        <a:spcAft>
          <a:spcPct val="0"/>
        </a:spcAft>
        <a:defRPr sz="19900">
          <a:solidFill>
            <a:schemeClr val="tx1"/>
          </a:solidFill>
          <a:latin typeface="Times New Roman" charset="0"/>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diagramColors" Target="../diagrams/colors1.xml"/><Relationship Id="rId11" Type="http://schemas.openxmlformats.org/officeDocument/2006/relationships/image" Target="../media/image5.png"/><Relationship Id="rId5" Type="http://schemas.openxmlformats.org/officeDocument/2006/relationships/diagramQuickStyle" Target="../diagrams/quickStyle1.xml"/><Relationship Id="rId10" Type="http://schemas.openxmlformats.org/officeDocument/2006/relationships/image" Target="../media/image4.png"/><Relationship Id="rId4" Type="http://schemas.openxmlformats.org/officeDocument/2006/relationships/diagramLayout" Target="../diagrams/layout1.xml"/><Relationship Id="rId9"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Box 1"/>
          <p:cNvSpPr txBox="1">
            <a:spLocks noChangeArrowheads="1"/>
          </p:cNvSpPr>
          <p:nvPr/>
        </p:nvSpPr>
        <p:spPr bwMode="auto">
          <a:xfrm>
            <a:off x="1752600" y="1295400"/>
            <a:ext cx="33147000" cy="280076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3600">
                <a:solidFill>
                  <a:schemeClr val="tx1"/>
                </a:solidFill>
                <a:latin typeface="Palatino" charset="0"/>
                <a:ea typeface="MS PGothic" charset="0"/>
                <a:cs typeface="MS PGothic" charset="0"/>
              </a:defRPr>
            </a:lvl1pPr>
            <a:lvl2pPr marL="742950" indent="-285750" eaLnBrk="0" hangingPunct="0">
              <a:defRPr sz="3600">
                <a:solidFill>
                  <a:schemeClr val="tx1"/>
                </a:solidFill>
                <a:latin typeface="Palatino" charset="0"/>
                <a:ea typeface="MS PGothic" charset="0"/>
                <a:cs typeface="MS PGothic" charset="0"/>
              </a:defRPr>
            </a:lvl2pPr>
            <a:lvl3pPr marL="1143000" indent="-228600" eaLnBrk="0" hangingPunct="0">
              <a:defRPr sz="3600">
                <a:solidFill>
                  <a:schemeClr val="tx1"/>
                </a:solidFill>
                <a:latin typeface="Palatino" charset="0"/>
                <a:ea typeface="MS PGothic" charset="0"/>
                <a:cs typeface="MS PGothic" charset="0"/>
              </a:defRPr>
            </a:lvl3pPr>
            <a:lvl4pPr marL="1600200" indent="-228600" eaLnBrk="0" hangingPunct="0">
              <a:defRPr sz="3600">
                <a:solidFill>
                  <a:schemeClr val="tx1"/>
                </a:solidFill>
                <a:latin typeface="Palatino" charset="0"/>
                <a:ea typeface="MS PGothic" charset="0"/>
                <a:cs typeface="MS PGothic" charset="0"/>
              </a:defRPr>
            </a:lvl4pPr>
            <a:lvl5pPr marL="2057400" indent="-228600" eaLnBrk="0" hangingPunct="0">
              <a:defRPr sz="3600">
                <a:solidFill>
                  <a:schemeClr val="tx1"/>
                </a:solidFill>
                <a:latin typeface="Palatino" charset="0"/>
                <a:ea typeface="MS PGothic" charset="0"/>
                <a:cs typeface="MS PGothic" charset="0"/>
              </a:defRPr>
            </a:lvl5pPr>
            <a:lvl6pPr marL="2514600" indent="-228600" eaLnBrk="0" fontAlgn="base" hangingPunct="0">
              <a:spcBef>
                <a:spcPct val="0"/>
              </a:spcBef>
              <a:spcAft>
                <a:spcPct val="0"/>
              </a:spcAft>
              <a:defRPr sz="3600">
                <a:solidFill>
                  <a:schemeClr val="tx1"/>
                </a:solidFill>
                <a:latin typeface="Palatino" charset="0"/>
                <a:ea typeface="MS PGothic" charset="0"/>
                <a:cs typeface="MS PGothic" charset="0"/>
              </a:defRPr>
            </a:lvl6pPr>
            <a:lvl7pPr marL="2971800" indent="-228600" eaLnBrk="0" fontAlgn="base" hangingPunct="0">
              <a:spcBef>
                <a:spcPct val="0"/>
              </a:spcBef>
              <a:spcAft>
                <a:spcPct val="0"/>
              </a:spcAft>
              <a:defRPr sz="3600">
                <a:solidFill>
                  <a:schemeClr val="tx1"/>
                </a:solidFill>
                <a:latin typeface="Palatino" charset="0"/>
                <a:ea typeface="MS PGothic" charset="0"/>
                <a:cs typeface="MS PGothic" charset="0"/>
              </a:defRPr>
            </a:lvl7pPr>
            <a:lvl8pPr marL="3429000" indent="-228600" eaLnBrk="0" fontAlgn="base" hangingPunct="0">
              <a:spcBef>
                <a:spcPct val="0"/>
              </a:spcBef>
              <a:spcAft>
                <a:spcPct val="0"/>
              </a:spcAft>
              <a:defRPr sz="3600">
                <a:solidFill>
                  <a:schemeClr val="tx1"/>
                </a:solidFill>
                <a:latin typeface="Palatino" charset="0"/>
                <a:ea typeface="MS PGothic" charset="0"/>
                <a:cs typeface="MS PGothic" charset="0"/>
              </a:defRPr>
            </a:lvl8pPr>
            <a:lvl9pPr marL="3886200" indent="-228600" eaLnBrk="0" fontAlgn="base" hangingPunct="0">
              <a:spcBef>
                <a:spcPct val="0"/>
              </a:spcBef>
              <a:spcAft>
                <a:spcPct val="0"/>
              </a:spcAft>
              <a:defRPr sz="3600">
                <a:solidFill>
                  <a:schemeClr val="tx1"/>
                </a:solidFill>
                <a:latin typeface="Palatino" charset="0"/>
                <a:ea typeface="MS PGothic" charset="0"/>
                <a:cs typeface="MS PGothic" charset="0"/>
              </a:defRPr>
            </a:lvl9pPr>
          </a:lstStyle>
          <a:p>
            <a:pPr algn="ctr"/>
            <a:r>
              <a:rPr lang="en-US" sz="6000" dirty="0"/>
              <a:t>The Effect of an Antioxidant Supplement on a Mouse Model of Alzheimer’s Disease</a:t>
            </a:r>
          </a:p>
          <a:p>
            <a:pPr algn="ctr"/>
            <a:endParaRPr lang="en-US" sz="800" dirty="0">
              <a:latin typeface="Palatino" pitchFamily="2" charset="77"/>
              <a:ea typeface="Palatino" pitchFamily="2" charset="77"/>
            </a:endParaRPr>
          </a:p>
          <a:p>
            <a:pPr algn="ctr"/>
            <a:r>
              <a:rPr lang="en-US" sz="5000" dirty="0">
                <a:latin typeface="Palatino" pitchFamily="2" charset="77"/>
                <a:ea typeface="Palatino" pitchFamily="2" charset="77"/>
              </a:rPr>
              <a:t>Cognitive Behavioral Neuroscience Major </a:t>
            </a:r>
          </a:p>
          <a:p>
            <a:pPr algn="ctr"/>
            <a:endParaRPr lang="en-US" sz="800" dirty="0">
              <a:latin typeface="Palatino" pitchFamily="2" charset="77"/>
              <a:ea typeface="Palatino" pitchFamily="2" charset="77"/>
            </a:endParaRPr>
          </a:p>
          <a:p>
            <a:pPr algn="ctr" eaLnBrk="1" hangingPunct="1"/>
            <a:r>
              <a:rPr lang="en-US" sz="5000" dirty="0">
                <a:latin typeface="Palatino" pitchFamily="2" charset="77"/>
                <a:ea typeface="Palatino" pitchFamily="2" charset="77"/>
                <a:cs typeface="Times New Roman"/>
              </a:rPr>
              <a:t>Jennifer Grossmann     Advised by Dr. Amy Jo Stavnezer</a:t>
            </a:r>
          </a:p>
        </p:txBody>
      </p:sp>
      <p:sp>
        <p:nvSpPr>
          <p:cNvPr id="3" name="TextBox 2"/>
          <p:cNvSpPr txBox="1"/>
          <p:nvPr/>
        </p:nvSpPr>
        <p:spPr>
          <a:xfrm>
            <a:off x="1362475" y="4798375"/>
            <a:ext cx="10654486" cy="3539430"/>
          </a:xfrm>
          <a:prstGeom prst="rect">
            <a:avLst/>
          </a:prstGeom>
          <a:noFill/>
        </p:spPr>
        <p:txBody>
          <a:bodyPr wrap="square" rtlCol="0">
            <a:spAutoFit/>
          </a:bodyPr>
          <a:lstStyle/>
          <a:p>
            <a:pPr algn="ctr"/>
            <a:r>
              <a:rPr lang="en-US" sz="4400" b="1" dirty="0">
                <a:latin typeface="+mn-lt"/>
                <a:cs typeface="Times New Roman"/>
              </a:rPr>
              <a:t>Research Question</a:t>
            </a:r>
          </a:p>
          <a:p>
            <a:pPr algn="ctr"/>
            <a:endParaRPr lang="en-US" sz="2000" b="1" dirty="0">
              <a:latin typeface="+mn-lt"/>
              <a:cs typeface="Times New Roman"/>
            </a:endParaRPr>
          </a:p>
          <a:p>
            <a:pPr algn="ctr"/>
            <a:r>
              <a:rPr lang="en-US" sz="4000" dirty="0">
                <a:latin typeface="+mn-lt"/>
                <a:cs typeface="Times New Roman"/>
              </a:rPr>
              <a:t>Will an antioxidant supplement prevent the brain degradation and resulting memory loss attributed to Alzheimer’s Disease (AD) in a mouse model?</a:t>
            </a:r>
            <a:endParaRPr lang="en-US" sz="4000" dirty="0">
              <a:latin typeface="+mn-lt"/>
            </a:endParaRPr>
          </a:p>
        </p:txBody>
      </p:sp>
      <p:sp>
        <p:nvSpPr>
          <p:cNvPr id="49" name="TextBox 2"/>
          <p:cNvSpPr txBox="1">
            <a:spLocks noChangeArrowheads="1"/>
          </p:cNvSpPr>
          <p:nvPr/>
        </p:nvSpPr>
        <p:spPr bwMode="auto">
          <a:xfrm>
            <a:off x="914400" y="9277648"/>
            <a:ext cx="12011344" cy="1769715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3600">
                <a:solidFill>
                  <a:schemeClr val="tx1"/>
                </a:solidFill>
                <a:latin typeface="Palatino" charset="0"/>
                <a:ea typeface="MS PGothic" charset="0"/>
                <a:cs typeface="MS PGothic" charset="0"/>
              </a:defRPr>
            </a:lvl1pPr>
            <a:lvl2pPr marL="742950" indent="-285750" eaLnBrk="0" hangingPunct="0">
              <a:defRPr sz="3600">
                <a:solidFill>
                  <a:schemeClr val="tx1"/>
                </a:solidFill>
                <a:latin typeface="Palatino" charset="0"/>
                <a:ea typeface="MS PGothic" charset="0"/>
                <a:cs typeface="MS PGothic" charset="0"/>
              </a:defRPr>
            </a:lvl2pPr>
            <a:lvl3pPr marL="1143000" indent="-228600" eaLnBrk="0" hangingPunct="0">
              <a:defRPr sz="3600">
                <a:solidFill>
                  <a:schemeClr val="tx1"/>
                </a:solidFill>
                <a:latin typeface="Palatino" charset="0"/>
                <a:ea typeface="MS PGothic" charset="0"/>
                <a:cs typeface="MS PGothic" charset="0"/>
              </a:defRPr>
            </a:lvl3pPr>
            <a:lvl4pPr marL="1600200" indent="-228600" eaLnBrk="0" hangingPunct="0">
              <a:defRPr sz="3600">
                <a:solidFill>
                  <a:schemeClr val="tx1"/>
                </a:solidFill>
                <a:latin typeface="Palatino" charset="0"/>
                <a:ea typeface="MS PGothic" charset="0"/>
                <a:cs typeface="MS PGothic" charset="0"/>
              </a:defRPr>
            </a:lvl4pPr>
            <a:lvl5pPr marL="2057400" indent="-228600" eaLnBrk="0" hangingPunct="0">
              <a:defRPr sz="3600">
                <a:solidFill>
                  <a:schemeClr val="tx1"/>
                </a:solidFill>
                <a:latin typeface="Palatino" charset="0"/>
                <a:ea typeface="MS PGothic" charset="0"/>
                <a:cs typeface="MS PGothic" charset="0"/>
              </a:defRPr>
            </a:lvl5pPr>
            <a:lvl6pPr marL="2514600" indent="-228600" eaLnBrk="0" fontAlgn="base" hangingPunct="0">
              <a:spcBef>
                <a:spcPct val="0"/>
              </a:spcBef>
              <a:spcAft>
                <a:spcPct val="0"/>
              </a:spcAft>
              <a:defRPr sz="3600">
                <a:solidFill>
                  <a:schemeClr val="tx1"/>
                </a:solidFill>
                <a:latin typeface="Palatino" charset="0"/>
                <a:ea typeface="MS PGothic" charset="0"/>
                <a:cs typeface="MS PGothic" charset="0"/>
              </a:defRPr>
            </a:lvl6pPr>
            <a:lvl7pPr marL="2971800" indent="-228600" eaLnBrk="0" fontAlgn="base" hangingPunct="0">
              <a:spcBef>
                <a:spcPct val="0"/>
              </a:spcBef>
              <a:spcAft>
                <a:spcPct val="0"/>
              </a:spcAft>
              <a:defRPr sz="3600">
                <a:solidFill>
                  <a:schemeClr val="tx1"/>
                </a:solidFill>
                <a:latin typeface="Palatino" charset="0"/>
                <a:ea typeface="MS PGothic" charset="0"/>
                <a:cs typeface="MS PGothic" charset="0"/>
              </a:defRPr>
            </a:lvl7pPr>
            <a:lvl8pPr marL="3429000" indent="-228600" eaLnBrk="0" fontAlgn="base" hangingPunct="0">
              <a:spcBef>
                <a:spcPct val="0"/>
              </a:spcBef>
              <a:spcAft>
                <a:spcPct val="0"/>
              </a:spcAft>
              <a:defRPr sz="3600">
                <a:solidFill>
                  <a:schemeClr val="tx1"/>
                </a:solidFill>
                <a:latin typeface="Palatino" charset="0"/>
                <a:ea typeface="MS PGothic" charset="0"/>
                <a:cs typeface="MS PGothic" charset="0"/>
              </a:defRPr>
            </a:lvl8pPr>
            <a:lvl9pPr marL="3886200" indent="-228600" eaLnBrk="0" fontAlgn="base" hangingPunct="0">
              <a:spcBef>
                <a:spcPct val="0"/>
              </a:spcBef>
              <a:spcAft>
                <a:spcPct val="0"/>
              </a:spcAft>
              <a:defRPr sz="3600">
                <a:solidFill>
                  <a:schemeClr val="tx1"/>
                </a:solidFill>
                <a:latin typeface="Palatino" charset="0"/>
                <a:ea typeface="MS PGothic" charset="0"/>
                <a:cs typeface="MS PGothic" charset="0"/>
              </a:defRPr>
            </a:lvl9pPr>
          </a:lstStyle>
          <a:p>
            <a:pPr algn="ctr" eaLnBrk="1" hangingPunct="1"/>
            <a:r>
              <a:rPr lang="en-US" sz="4400" b="1" dirty="0">
                <a:latin typeface="+mn-lt"/>
                <a:cs typeface="Times New Roman"/>
              </a:rPr>
              <a:t>Background And Significance</a:t>
            </a:r>
          </a:p>
          <a:p>
            <a:pPr algn="ctr" eaLnBrk="1" hangingPunct="1"/>
            <a:endParaRPr lang="en-US" sz="2000" b="1" dirty="0">
              <a:latin typeface="+mn-lt"/>
              <a:cs typeface="Times New Roman"/>
            </a:endParaRPr>
          </a:p>
          <a:p>
            <a:pPr marL="457200" indent="-457200" eaLnBrk="1" hangingPunct="1">
              <a:buFont typeface="Arial" panose="020B0604020202020204" pitchFamily="34" charset="0"/>
              <a:buChar char="•"/>
            </a:pPr>
            <a:r>
              <a:rPr lang="en-US" sz="4000" dirty="0">
                <a:latin typeface="+mn-lt"/>
              </a:rPr>
              <a:t>AD affects approximately 5.8 million people in the United States alone, and can cause debilitating symptoms such as memory loss, depression, confusion, and loss of physical functions. </a:t>
            </a:r>
          </a:p>
          <a:p>
            <a:pPr marL="457200" indent="-457200" eaLnBrk="1" hangingPunct="1">
              <a:buFont typeface="Arial" panose="020B0604020202020204" pitchFamily="34" charset="0"/>
              <a:buChar char="•"/>
            </a:pPr>
            <a:endParaRPr lang="en-US" sz="2000" dirty="0">
              <a:latin typeface="+mn-lt"/>
            </a:endParaRPr>
          </a:p>
          <a:p>
            <a:pPr marL="457200" indent="-457200" eaLnBrk="1" hangingPunct="1">
              <a:buFont typeface="Arial" panose="020B0604020202020204" pitchFamily="34" charset="0"/>
              <a:buChar char="•"/>
            </a:pPr>
            <a:r>
              <a:rPr lang="en-US" sz="4000" dirty="0">
                <a:latin typeface="+mn-lt"/>
              </a:rPr>
              <a:t>There are currently no treatments that slow or stop AD progression. </a:t>
            </a:r>
            <a:endParaRPr lang="en-US" sz="4400" dirty="0">
              <a:latin typeface="+mn-lt"/>
            </a:endParaRPr>
          </a:p>
          <a:p>
            <a:pPr marL="457200" indent="-457200" eaLnBrk="1" hangingPunct="1">
              <a:buFont typeface="Arial" panose="020B0604020202020204" pitchFamily="34" charset="0"/>
              <a:buChar char="•"/>
            </a:pPr>
            <a:endParaRPr lang="en-US" sz="2000" dirty="0">
              <a:latin typeface="+mn-lt"/>
            </a:endParaRPr>
          </a:p>
          <a:p>
            <a:pPr marL="457200" indent="-457200" eaLnBrk="1" hangingPunct="1">
              <a:buFont typeface="Arial" panose="020B0604020202020204" pitchFamily="34" charset="0"/>
              <a:buChar char="•"/>
            </a:pPr>
            <a:r>
              <a:rPr lang="en-US" sz="4000" dirty="0">
                <a:latin typeface="+mn-lt"/>
              </a:rPr>
              <a:t>Antioxidants have been found to combat oxidative stress and reduce chronic inflammation, both of which plague those with AD (cite). </a:t>
            </a:r>
          </a:p>
          <a:p>
            <a:pPr marL="457200" indent="-457200" eaLnBrk="1" hangingPunct="1">
              <a:buFont typeface="Arial" panose="020B0604020202020204" pitchFamily="34" charset="0"/>
              <a:buChar char="•"/>
            </a:pPr>
            <a:endParaRPr lang="en-US" sz="2000" dirty="0">
              <a:latin typeface="+mn-lt"/>
            </a:endParaRPr>
          </a:p>
          <a:p>
            <a:pPr marL="457200" indent="-457200" eaLnBrk="1" hangingPunct="1">
              <a:buFont typeface="Arial" panose="020B0604020202020204" pitchFamily="34" charset="0"/>
              <a:buChar char="•"/>
            </a:pPr>
            <a:r>
              <a:rPr lang="en-US" sz="4000" dirty="0">
                <a:latin typeface="+mn-lt"/>
              </a:rPr>
              <a:t>Oxidative stress is an imbalance of reactive oxygen species (ROS) and the naturally occurring antioxidant enzymes that break them down.  Oxidative stress is thought to be a part of the processes that occurs in AD (cite).</a:t>
            </a:r>
          </a:p>
          <a:p>
            <a:pPr eaLnBrk="1" hangingPunct="1"/>
            <a:endParaRPr lang="en-US" sz="2000" dirty="0">
              <a:latin typeface="+mn-lt"/>
            </a:endParaRPr>
          </a:p>
          <a:p>
            <a:pPr marL="457200" indent="-457200" eaLnBrk="1" hangingPunct="1">
              <a:buFont typeface="Arial" panose="020B0604020202020204" pitchFamily="34" charset="0"/>
              <a:buChar char="•"/>
            </a:pPr>
            <a:r>
              <a:rPr lang="en-US" sz="4000" dirty="0">
                <a:latin typeface="+mn-lt"/>
              </a:rPr>
              <a:t>Protandim is an antioxidant-rich dietary supplement that is comprised of five herbal ingredients, and available over-the-counter (OTC). </a:t>
            </a:r>
          </a:p>
          <a:p>
            <a:pPr marL="457200" indent="-457200" eaLnBrk="1" hangingPunct="1">
              <a:buFont typeface="Arial" panose="020B0604020202020204" pitchFamily="34" charset="0"/>
              <a:buChar char="•"/>
            </a:pPr>
            <a:endParaRPr lang="en-US" sz="2000" dirty="0">
              <a:latin typeface="+mn-lt"/>
            </a:endParaRPr>
          </a:p>
          <a:p>
            <a:pPr marL="457200" indent="-457200" eaLnBrk="1" hangingPunct="1">
              <a:buFont typeface="Arial" panose="020B0604020202020204" pitchFamily="34" charset="0"/>
              <a:buChar char="•"/>
            </a:pPr>
            <a:r>
              <a:rPr lang="en-US" sz="4000" dirty="0">
                <a:latin typeface="+mn-lt"/>
              </a:rPr>
              <a:t>The mice used in this study were bred to contain five gene mutations that significantly increase the chances of developing AD-like pathology along with learning and memory deficits.</a:t>
            </a:r>
          </a:p>
          <a:p>
            <a:pPr eaLnBrk="1" hangingPunct="1"/>
            <a:endParaRPr lang="en-US" sz="2000" dirty="0">
              <a:latin typeface="+mn-lt"/>
            </a:endParaRPr>
          </a:p>
          <a:p>
            <a:pPr marL="457200" indent="-457200" eaLnBrk="1" hangingPunct="1">
              <a:buFont typeface="Arial" panose="020B0604020202020204" pitchFamily="34" charset="0"/>
              <a:buChar char="•"/>
            </a:pPr>
            <a:r>
              <a:rPr lang="en-US" sz="4000" dirty="0">
                <a:latin typeface="+mn-lt"/>
              </a:rPr>
              <a:t>The current study explores the impact of an antioxidant supplement (Protandim) on the behavioral changes in a rodent model of AD.  </a:t>
            </a:r>
          </a:p>
        </p:txBody>
      </p:sp>
      <p:sp>
        <p:nvSpPr>
          <p:cNvPr id="4" name="TextBox 3"/>
          <p:cNvSpPr txBox="1"/>
          <p:nvPr/>
        </p:nvSpPr>
        <p:spPr>
          <a:xfrm>
            <a:off x="16154400" y="4800600"/>
            <a:ext cx="10896600" cy="769441"/>
          </a:xfrm>
          <a:prstGeom prst="rect">
            <a:avLst/>
          </a:prstGeom>
          <a:noFill/>
        </p:spPr>
        <p:txBody>
          <a:bodyPr wrap="square" rtlCol="0">
            <a:spAutoFit/>
          </a:bodyPr>
          <a:lstStyle/>
          <a:p>
            <a:r>
              <a:rPr lang="en-US" sz="4400" b="1" dirty="0">
                <a:latin typeface="+mj-lt"/>
                <a:cs typeface="Times New Roman"/>
              </a:rPr>
              <a:t>Experimental Setup and Design</a:t>
            </a:r>
          </a:p>
        </p:txBody>
      </p:sp>
      <p:sp>
        <p:nvSpPr>
          <p:cNvPr id="5" name="TextBox 4"/>
          <p:cNvSpPr txBox="1"/>
          <p:nvPr/>
        </p:nvSpPr>
        <p:spPr>
          <a:xfrm>
            <a:off x="14455439" y="12517332"/>
            <a:ext cx="11515393" cy="1877437"/>
          </a:xfrm>
          <a:prstGeom prst="rect">
            <a:avLst/>
          </a:prstGeom>
          <a:noFill/>
        </p:spPr>
        <p:txBody>
          <a:bodyPr wrap="square" rtlCol="0">
            <a:spAutoFit/>
          </a:bodyPr>
          <a:lstStyle/>
          <a:p>
            <a:pPr algn="ctr"/>
            <a:r>
              <a:rPr lang="en-US" sz="4400" b="1" dirty="0">
                <a:latin typeface="+mn-lt"/>
                <a:cs typeface="Times New Roman"/>
              </a:rPr>
              <a:t>Method and Results</a:t>
            </a:r>
          </a:p>
          <a:p>
            <a:pPr algn="ctr"/>
            <a:endParaRPr lang="en-US" dirty="0">
              <a:latin typeface="+mn-lt"/>
              <a:cs typeface="Times New Roman"/>
            </a:endParaRPr>
          </a:p>
          <a:p>
            <a:pPr algn="ctr"/>
            <a:endParaRPr lang="en-US" dirty="0">
              <a:latin typeface="+mn-lt"/>
              <a:cs typeface="Times New Roman"/>
            </a:endParaRPr>
          </a:p>
        </p:txBody>
      </p:sp>
      <p:sp>
        <p:nvSpPr>
          <p:cNvPr id="17" name="TextBox 16">
            <a:extLst>
              <a:ext uri="{FF2B5EF4-FFF2-40B4-BE49-F238E27FC236}">
                <a16:creationId xmlns:a16="http://schemas.microsoft.com/office/drawing/2014/main" id="{53D92FDC-A1B0-AF4C-ABC5-80F411AEB133}"/>
              </a:ext>
            </a:extLst>
          </p:cNvPr>
          <p:cNvSpPr txBox="1"/>
          <p:nvPr/>
        </p:nvSpPr>
        <p:spPr>
          <a:xfrm>
            <a:off x="762000" y="27813000"/>
            <a:ext cx="12019102" cy="3231654"/>
          </a:xfrm>
          <a:prstGeom prst="rect">
            <a:avLst/>
          </a:prstGeom>
          <a:noFill/>
          <a:ln w="38100">
            <a:solidFill>
              <a:schemeClr val="accent1"/>
            </a:solidFill>
          </a:ln>
        </p:spPr>
        <p:txBody>
          <a:bodyPr wrap="square" rtlCol="0">
            <a:spAutoFit/>
          </a:bodyPr>
          <a:lstStyle/>
          <a:p>
            <a:pPr algn="ctr"/>
            <a:r>
              <a:rPr lang="en-US" sz="4400" b="1" i="1" dirty="0">
                <a:latin typeface="+mj-lt"/>
              </a:rPr>
              <a:t>Hypothesis:</a:t>
            </a:r>
          </a:p>
          <a:p>
            <a:pPr algn="ctr"/>
            <a:r>
              <a:rPr lang="en-US" sz="4000" dirty="0">
                <a:latin typeface="+mj-lt"/>
              </a:rPr>
              <a:t>Supplementation of an OTC antioxidant will significantly improve AD-associated loss of memory by improving performance in the behavioral tests compared to the control animals. </a:t>
            </a:r>
          </a:p>
        </p:txBody>
      </p:sp>
      <p:sp>
        <p:nvSpPr>
          <p:cNvPr id="18" name="Rectangle 17">
            <a:extLst>
              <a:ext uri="{FF2B5EF4-FFF2-40B4-BE49-F238E27FC236}">
                <a16:creationId xmlns:a16="http://schemas.microsoft.com/office/drawing/2014/main" id="{101A270D-6458-D04E-900C-1984019997DB}"/>
              </a:ext>
            </a:extLst>
          </p:cNvPr>
          <p:cNvSpPr/>
          <p:nvPr/>
        </p:nvSpPr>
        <p:spPr>
          <a:xfrm>
            <a:off x="27722124" y="24479607"/>
            <a:ext cx="13883076" cy="7448193"/>
          </a:xfrm>
          <a:prstGeom prst="rect">
            <a:avLst/>
          </a:prstGeom>
        </p:spPr>
        <p:txBody>
          <a:bodyPr wrap="square">
            <a:spAutoFit/>
          </a:bodyPr>
          <a:lstStyle/>
          <a:p>
            <a:r>
              <a:rPr lang="en-US" b="1" dirty="0">
                <a:latin typeface="+mn-lt"/>
                <a:cs typeface="Times New Roman"/>
              </a:rPr>
              <a:t>References</a:t>
            </a:r>
          </a:p>
          <a:p>
            <a:endParaRPr lang="en-US" sz="1200" b="1" dirty="0">
              <a:latin typeface="+mn-lt"/>
              <a:cs typeface="Times New Roman"/>
            </a:endParaRPr>
          </a:p>
          <a:p>
            <a:r>
              <a:rPr lang="en-US" sz="2600" dirty="0">
                <a:latin typeface="+mn-lt"/>
              </a:rPr>
              <a:t>2012 Alzheimer’s disease facts and figures. (2012). </a:t>
            </a:r>
            <a:r>
              <a:rPr lang="en-US" sz="2600" i="1" dirty="0">
                <a:latin typeface="+mn-lt"/>
              </a:rPr>
              <a:t>Alzheimer’s &amp; Dementia</a:t>
            </a:r>
            <a:r>
              <a:rPr lang="en-US" sz="2600" dirty="0">
                <a:latin typeface="+mn-lt"/>
              </a:rPr>
              <a:t>, </a:t>
            </a:r>
            <a:r>
              <a:rPr lang="en-US" sz="2600" i="1" dirty="0">
                <a:latin typeface="+mn-lt"/>
              </a:rPr>
              <a:t>8</a:t>
            </a:r>
            <a:r>
              <a:rPr lang="en-US" sz="2600" dirty="0">
                <a:latin typeface="+mn-lt"/>
              </a:rPr>
              <a:t>(2), 131–168. </a:t>
            </a:r>
          </a:p>
          <a:p>
            <a:endParaRPr lang="en-US" sz="2000" dirty="0">
              <a:latin typeface="+mn-lt"/>
            </a:endParaRPr>
          </a:p>
          <a:p>
            <a:r>
              <a:rPr lang="en-US" sz="2600" dirty="0">
                <a:latin typeface="+mn-lt"/>
              </a:rPr>
              <a:t>Pham-</a:t>
            </a:r>
            <a:r>
              <a:rPr lang="en-US" sz="2600" dirty="0" err="1">
                <a:latin typeface="+mn-lt"/>
              </a:rPr>
              <a:t>Huy</a:t>
            </a:r>
            <a:r>
              <a:rPr lang="en-US" sz="2600" dirty="0">
                <a:latin typeface="+mn-lt"/>
              </a:rPr>
              <a:t>, L. A., et al. (2008). Free radicals, antioxidants in disease and health. </a:t>
            </a:r>
            <a:r>
              <a:rPr lang="en-US" sz="2600" i="1" dirty="0">
                <a:latin typeface="+mn-lt"/>
              </a:rPr>
              <a:t>International Journal of Biomedical Science : IJBS</a:t>
            </a:r>
            <a:r>
              <a:rPr lang="en-US" sz="2600" dirty="0">
                <a:latin typeface="+mn-lt"/>
              </a:rPr>
              <a:t>, </a:t>
            </a:r>
            <a:r>
              <a:rPr lang="en-US" sz="2600" i="1" dirty="0">
                <a:latin typeface="+mn-lt"/>
              </a:rPr>
              <a:t>4</a:t>
            </a:r>
            <a:r>
              <a:rPr lang="en-US" sz="2600" dirty="0">
                <a:latin typeface="+mn-lt"/>
              </a:rPr>
              <a:t>(2), 89–96. </a:t>
            </a:r>
          </a:p>
          <a:p>
            <a:endParaRPr lang="en-US" sz="2000" dirty="0">
              <a:latin typeface="+mn-lt"/>
            </a:endParaRPr>
          </a:p>
          <a:p>
            <a:r>
              <a:rPr lang="en-US" sz="2600" dirty="0" err="1">
                <a:latin typeface="+mn-lt"/>
              </a:rPr>
              <a:t>Valko</a:t>
            </a:r>
            <a:r>
              <a:rPr lang="en-US" sz="2600" dirty="0">
                <a:latin typeface="+mn-lt"/>
              </a:rPr>
              <a:t>, M., et al. (2005). Metals, Toxicity and Oxidative Stress. </a:t>
            </a:r>
            <a:r>
              <a:rPr lang="en-US" sz="2600" i="1" dirty="0">
                <a:latin typeface="+mn-lt"/>
              </a:rPr>
              <a:t>Current Medicinal Chemistry</a:t>
            </a:r>
            <a:r>
              <a:rPr lang="en-US" sz="2600" dirty="0">
                <a:latin typeface="+mn-lt"/>
              </a:rPr>
              <a:t>, </a:t>
            </a:r>
            <a:r>
              <a:rPr lang="en-US" sz="2600" i="1" dirty="0">
                <a:latin typeface="+mn-lt"/>
              </a:rPr>
              <a:t>12</a:t>
            </a:r>
            <a:r>
              <a:rPr lang="en-US" sz="2600" dirty="0">
                <a:latin typeface="+mn-lt"/>
              </a:rPr>
              <a:t>(10), 1161–1208.</a:t>
            </a:r>
            <a:r>
              <a:rPr lang="en-US" sz="2600" dirty="0"/>
              <a:t> </a:t>
            </a:r>
          </a:p>
          <a:p>
            <a:endParaRPr lang="en-US" sz="2600" b="1" dirty="0">
              <a:latin typeface="+mn-lt"/>
              <a:cs typeface="Times New Roman" panose="02020603050405020304" pitchFamily="18" charset="0"/>
            </a:endParaRPr>
          </a:p>
          <a:p>
            <a:r>
              <a:rPr lang="en-US" sz="2600" dirty="0">
                <a:latin typeface="+mn-lt"/>
              </a:rPr>
              <a:t>Velmurugan, K., et al (2009). Synergistic induction of </a:t>
            </a:r>
            <a:r>
              <a:rPr lang="en-US" sz="2600" dirty="0" err="1">
                <a:latin typeface="+mn-lt"/>
              </a:rPr>
              <a:t>heme</a:t>
            </a:r>
            <a:r>
              <a:rPr lang="en-US" sz="2600" dirty="0">
                <a:latin typeface="+mn-lt"/>
              </a:rPr>
              <a:t> oxygenase-1 by the components of the antioxidant supplement Protandim. </a:t>
            </a:r>
            <a:r>
              <a:rPr lang="en-US" sz="2600" i="1" dirty="0">
                <a:latin typeface="+mn-lt"/>
              </a:rPr>
              <a:t>Free Radical Biology and Medicine</a:t>
            </a:r>
            <a:r>
              <a:rPr lang="en-US" sz="2600" dirty="0">
                <a:latin typeface="+mn-lt"/>
              </a:rPr>
              <a:t>, </a:t>
            </a:r>
            <a:r>
              <a:rPr lang="en-US" sz="2600" i="1" dirty="0">
                <a:latin typeface="+mn-lt"/>
              </a:rPr>
              <a:t>46</a:t>
            </a:r>
            <a:r>
              <a:rPr lang="en-US" sz="2600" dirty="0">
                <a:latin typeface="+mn-lt"/>
              </a:rPr>
              <a:t>(3), 430–440. </a:t>
            </a:r>
            <a:endParaRPr lang="en-US" sz="2600" b="1" dirty="0">
              <a:latin typeface="+mn-lt"/>
              <a:cs typeface="Times New Roman" panose="02020603050405020304" pitchFamily="18" charset="0"/>
            </a:endParaRPr>
          </a:p>
          <a:p>
            <a:endParaRPr lang="en-US" sz="2000" b="1" dirty="0">
              <a:latin typeface="+mn-lt"/>
              <a:cs typeface="Times New Roman"/>
            </a:endParaRPr>
          </a:p>
          <a:p>
            <a:r>
              <a:rPr lang="en-US" sz="3400" b="1" dirty="0">
                <a:latin typeface="+mn-lt"/>
                <a:cs typeface="Times New Roman"/>
              </a:rPr>
              <a:t>Acknowledgements</a:t>
            </a:r>
          </a:p>
          <a:p>
            <a:r>
              <a:rPr lang="en-US" sz="3400" dirty="0">
                <a:latin typeface="+mn-lt"/>
                <a:cs typeface="Times New Roman"/>
              </a:rPr>
              <a:t>I want to thank every person who made this project possible including my advisor Dr. Stavnezer, Julie Pringle, Eleni and Alison, my teammates and Coach, friends, and of course my family.  </a:t>
            </a:r>
          </a:p>
        </p:txBody>
      </p:sp>
      <p:sp>
        <p:nvSpPr>
          <p:cNvPr id="26" name="TextBox 25">
            <a:extLst>
              <a:ext uri="{FF2B5EF4-FFF2-40B4-BE49-F238E27FC236}">
                <a16:creationId xmlns:a16="http://schemas.microsoft.com/office/drawing/2014/main" id="{E51CB2B9-1DD3-BF43-AAF3-D4586559A4C0}"/>
              </a:ext>
            </a:extLst>
          </p:cNvPr>
          <p:cNvSpPr txBox="1"/>
          <p:nvPr/>
        </p:nvSpPr>
        <p:spPr>
          <a:xfrm>
            <a:off x="27613918" y="15468600"/>
            <a:ext cx="13751796" cy="8340745"/>
          </a:xfrm>
          <a:prstGeom prst="rect">
            <a:avLst/>
          </a:prstGeom>
          <a:noFill/>
        </p:spPr>
        <p:txBody>
          <a:bodyPr wrap="square" rtlCol="0">
            <a:spAutoFit/>
          </a:bodyPr>
          <a:lstStyle/>
          <a:p>
            <a:pPr algn="ctr"/>
            <a:r>
              <a:rPr lang="en-US" sz="4400" b="1" dirty="0">
                <a:latin typeface="+mn-lt"/>
                <a:cs typeface="Times New Roman"/>
              </a:rPr>
              <a:t>Conclusions</a:t>
            </a:r>
          </a:p>
          <a:p>
            <a:pPr algn="ctr"/>
            <a:endParaRPr lang="en-US" sz="2000" dirty="0">
              <a:latin typeface="+mn-lt"/>
              <a:cs typeface="Times New Roman"/>
            </a:endParaRPr>
          </a:p>
          <a:p>
            <a:pPr marL="571500" indent="-571500">
              <a:buFont typeface="Arial" panose="020B0604020202020204" pitchFamily="34" charset="0"/>
              <a:buChar char="•"/>
            </a:pPr>
            <a:r>
              <a:rPr lang="en-US" sz="4000" dirty="0">
                <a:latin typeface="+mn-lt"/>
              </a:rPr>
              <a:t>Although our OTC antioxidant supplement (Protandim) was not found to induce changes in the behavior of the mice in this study, perhaps adjustments in the length of time or start time of providing the supplement could produce significant results.  </a:t>
            </a:r>
          </a:p>
          <a:p>
            <a:pPr marL="571500" indent="-571500">
              <a:buFont typeface="Arial" panose="020B0604020202020204" pitchFamily="34" charset="0"/>
              <a:buChar char="•"/>
            </a:pPr>
            <a:endParaRPr lang="en-US" sz="2000" dirty="0">
              <a:latin typeface="+mn-lt"/>
            </a:endParaRPr>
          </a:p>
          <a:p>
            <a:pPr marL="571500" indent="-571500">
              <a:buFont typeface="Arial" panose="020B0604020202020204" pitchFamily="34" charset="0"/>
              <a:buChar char="•"/>
            </a:pPr>
            <a:r>
              <a:rPr lang="en-US" sz="4000" dirty="0">
                <a:latin typeface="+mn-lt"/>
              </a:rPr>
              <a:t>In addition, a different dose for mice may be necessary.</a:t>
            </a:r>
          </a:p>
          <a:p>
            <a:pPr marL="571500" indent="-571500">
              <a:buFont typeface="Arial" panose="020B0604020202020204" pitchFamily="34" charset="0"/>
              <a:buChar char="•"/>
            </a:pPr>
            <a:endParaRPr lang="en-US" sz="1200" dirty="0">
              <a:latin typeface="+mn-lt"/>
            </a:endParaRPr>
          </a:p>
          <a:p>
            <a:pPr marL="571500" indent="-571500">
              <a:buFont typeface="Arial" panose="020B0604020202020204" pitchFamily="34" charset="0"/>
              <a:buChar char="•"/>
            </a:pPr>
            <a:r>
              <a:rPr lang="en-US" sz="4000" dirty="0">
                <a:latin typeface="+mn-lt"/>
              </a:rPr>
              <a:t>There is still a possibility for antioxidant supplements to improve deficits due to Alzheimer’s Disease, perhaps a different dietary supplement could produce positive results, or perhaps we need to acquire our antioxidants through our diet, such as the Mediterranean diet.</a:t>
            </a:r>
          </a:p>
        </p:txBody>
      </p:sp>
      <p:graphicFrame>
        <p:nvGraphicFramePr>
          <p:cNvPr id="19" name="Table 18">
            <a:extLst>
              <a:ext uri="{FF2B5EF4-FFF2-40B4-BE49-F238E27FC236}">
                <a16:creationId xmlns:a16="http://schemas.microsoft.com/office/drawing/2014/main" id="{53CFD8FF-4F52-7C4D-97BB-907C0829A3E4}"/>
              </a:ext>
            </a:extLst>
          </p:cNvPr>
          <p:cNvGraphicFramePr>
            <a:graphicFrameLocks noGrp="1"/>
          </p:cNvGraphicFramePr>
          <p:nvPr>
            <p:extLst>
              <p:ext uri="{D42A27DB-BD31-4B8C-83A1-F6EECF244321}">
                <p14:modId xmlns:p14="http://schemas.microsoft.com/office/powerpoint/2010/main" val="2590949101"/>
              </p:ext>
            </p:extLst>
          </p:nvPr>
        </p:nvGraphicFramePr>
        <p:xfrm>
          <a:off x="13715279" y="6118450"/>
          <a:ext cx="6655077" cy="5791200"/>
        </p:xfrm>
        <a:graphic>
          <a:graphicData uri="http://schemas.openxmlformats.org/drawingml/2006/table">
            <a:tbl>
              <a:tblPr firstRow="1" bandRow="1">
                <a:tableStyleId>{1FECB4D8-DB02-4DC6-A0A2-4F2EBAE1DC90}</a:tableStyleId>
              </a:tblPr>
              <a:tblGrid>
                <a:gridCol w="2218359">
                  <a:extLst>
                    <a:ext uri="{9D8B030D-6E8A-4147-A177-3AD203B41FA5}">
                      <a16:colId xmlns:a16="http://schemas.microsoft.com/office/drawing/2014/main" val="196467011"/>
                    </a:ext>
                  </a:extLst>
                </a:gridCol>
                <a:gridCol w="2218359">
                  <a:extLst>
                    <a:ext uri="{9D8B030D-6E8A-4147-A177-3AD203B41FA5}">
                      <a16:colId xmlns:a16="http://schemas.microsoft.com/office/drawing/2014/main" val="750820459"/>
                    </a:ext>
                  </a:extLst>
                </a:gridCol>
                <a:gridCol w="2218359">
                  <a:extLst>
                    <a:ext uri="{9D8B030D-6E8A-4147-A177-3AD203B41FA5}">
                      <a16:colId xmlns:a16="http://schemas.microsoft.com/office/drawing/2014/main" val="4232626688"/>
                    </a:ext>
                  </a:extLst>
                </a:gridCol>
              </a:tblGrid>
              <a:tr h="1804017">
                <a:tc>
                  <a:txBody>
                    <a:bodyPr/>
                    <a:lstStyle/>
                    <a:p>
                      <a:pPr algn="ctr"/>
                      <a:endParaRPr lang="en-US" sz="1600" dirty="0">
                        <a:solidFill>
                          <a:schemeClr val="tx1"/>
                        </a:solidFill>
                      </a:endParaRPr>
                    </a:p>
                  </a:txBody>
                  <a:tcPr marL="100584" marR="100584" marT="41564" marB="415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2800" dirty="0">
                          <a:solidFill>
                            <a:schemeClr val="tx1"/>
                          </a:solidFill>
                        </a:rPr>
                        <a:t>No Treatment</a:t>
                      </a:r>
                    </a:p>
                  </a:txBody>
                  <a:tcPr marL="100584" marR="100584" marT="41564" marB="415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mn-lt"/>
                          <a:ea typeface="+mn-ea"/>
                          <a:cs typeface="+mn-cs"/>
                        </a:rPr>
                        <a:t>OTC Antioxidant</a:t>
                      </a:r>
                    </a:p>
                    <a:p>
                      <a:pPr algn="ctr"/>
                      <a:endParaRPr lang="en-US" sz="1600" dirty="0">
                        <a:solidFill>
                          <a:schemeClr val="tx1"/>
                        </a:solidFill>
                      </a:endParaRPr>
                    </a:p>
                  </a:txBody>
                  <a:tcPr marL="100584" marR="100584" marT="41564" marB="415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205423214"/>
                  </a:ext>
                </a:extLst>
              </a:tr>
              <a:tr h="2271726">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mn-lt"/>
                          <a:ea typeface="+mn-ea"/>
                          <a:cs typeface="+mn-cs"/>
                        </a:rPr>
                        <a:t>Transgenic (AD Mouse Model)</a:t>
                      </a:r>
                    </a:p>
                    <a:p>
                      <a:pPr algn="ctr"/>
                      <a:endParaRPr lang="en-US" sz="1600" dirty="0">
                        <a:solidFill>
                          <a:schemeClr val="tx1"/>
                        </a:solidFill>
                      </a:endParaRPr>
                    </a:p>
                  </a:txBody>
                  <a:tcPr marL="100584" marR="100584" marT="41564" marB="415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000000"/>
                          </a:solidFill>
                          <a:effectLst/>
                          <a:uLnTx/>
                          <a:uFillTx/>
                          <a:latin typeface="+mn-lt"/>
                          <a:ea typeface="+mn-ea"/>
                          <a:cs typeface="+mn-cs"/>
                        </a:rPr>
                        <a:t>n = 9</a:t>
                      </a:r>
                    </a:p>
                    <a:p>
                      <a:pPr algn="ctr"/>
                      <a:endParaRPr lang="en-US" sz="3600" dirty="0">
                        <a:solidFill>
                          <a:schemeClr val="tx1"/>
                        </a:solidFill>
                      </a:endParaRPr>
                    </a:p>
                  </a:txBody>
                  <a:tcPr marL="100584" marR="100584" marT="41564" marB="415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000000"/>
                          </a:solidFill>
                          <a:effectLst/>
                          <a:uLnTx/>
                          <a:uFillTx/>
                          <a:latin typeface="+mn-lt"/>
                          <a:ea typeface="+mn-ea"/>
                          <a:cs typeface="+mn-cs"/>
                        </a:rPr>
                        <a:t>n = 8</a:t>
                      </a:r>
                    </a:p>
                    <a:p>
                      <a:pPr algn="ctr"/>
                      <a:endParaRPr lang="en-US" sz="3600" dirty="0">
                        <a:solidFill>
                          <a:schemeClr val="tx1"/>
                        </a:solidFill>
                      </a:endParaRPr>
                    </a:p>
                  </a:txBody>
                  <a:tcPr marL="100584" marR="100584" marT="41564" marB="415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42299467"/>
                  </a:ext>
                </a:extLst>
              </a:tr>
              <a:tr h="1715457">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000000"/>
                          </a:solidFill>
                          <a:effectLst/>
                          <a:uLnTx/>
                          <a:uFillTx/>
                          <a:latin typeface="+mn-lt"/>
                          <a:ea typeface="+mn-ea"/>
                          <a:cs typeface="+mn-cs"/>
                        </a:rPr>
                        <a:t>Wild-type (No AD)</a:t>
                      </a:r>
                    </a:p>
                    <a:p>
                      <a:pPr algn="ctr"/>
                      <a:endParaRPr lang="en-US" sz="1600" dirty="0">
                        <a:solidFill>
                          <a:schemeClr val="tx1"/>
                        </a:solidFill>
                      </a:endParaRPr>
                    </a:p>
                  </a:txBody>
                  <a:tcPr marL="100584" marR="100584" marT="41564" marB="415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000000"/>
                          </a:solidFill>
                          <a:effectLst/>
                          <a:uLnTx/>
                          <a:uFillTx/>
                          <a:latin typeface="+mn-lt"/>
                          <a:ea typeface="+mn-ea"/>
                          <a:cs typeface="+mn-cs"/>
                        </a:rPr>
                        <a:t>n = 8</a:t>
                      </a:r>
                    </a:p>
                    <a:p>
                      <a:pPr algn="ctr"/>
                      <a:endParaRPr lang="en-US" sz="3600" dirty="0">
                        <a:solidFill>
                          <a:schemeClr val="tx1"/>
                        </a:solidFill>
                      </a:endParaRPr>
                    </a:p>
                  </a:txBody>
                  <a:tcPr marL="100584" marR="100584" marT="41564" marB="415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000000"/>
                          </a:solidFill>
                          <a:effectLst/>
                          <a:uLnTx/>
                          <a:uFillTx/>
                          <a:latin typeface="+mn-lt"/>
                          <a:ea typeface="+mn-ea"/>
                          <a:cs typeface="+mn-cs"/>
                        </a:rPr>
                        <a:t>n = 9</a:t>
                      </a:r>
                    </a:p>
                    <a:p>
                      <a:pPr algn="ctr"/>
                      <a:endParaRPr lang="en-US" sz="3600" dirty="0">
                        <a:solidFill>
                          <a:schemeClr val="tx1"/>
                        </a:solidFill>
                      </a:endParaRPr>
                    </a:p>
                  </a:txBody>
                  <a:tcPr marL="100584" marR="100584" marT="41564" marB="41564"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36709300"/>
                  </a:ext>
                </a:extLst>
              </a:tr>
            </a:tbl>
          </a:graphicData>
        </a:graphic>
      </p:graphicFrame>
      <p:graphicFrame>
        <p:nvGraphicFramePr>
          <p:cNvPr id="30" name="Diagram 29">
            <a:extLst>
              <a:ext uri="{FF2B5EF4-FFF2-40B4-BE49-F238E27FC236}">
                <a16:creationId xmlns:a16="http://schemas.microsoft.com/office/drawing/2014/main" id="{326CFD5E-003A-B844-9D6F-0822583C5CA3}"/>
              </a:ext>
            </a:extLst>
          </p:cNvPr>
          <p:cNvGraphicFramePr/>
          <p:nvPr>
            <p:extLst>
              <p:ext uri="{D42A27DB-BD31-4B8C-83A1-F6EECF244321}">
                <p14:modId xmlns:p14="http://schemas.microsoft.com/office/powerpoint/2010/main" val="1690583927"/>
              </p:ext>
            </p:extLst>
          </p:nvPr>
        </p:nvGraphicFramePr>
        <p:xfrm>
          <a:off x="21869400" y="6172943"/>
          <a:ext cx="5290307" cy="58235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030" name="Picture 6" descr="page32image1000">
            <a:extLst>
              <a:ext uri="{FF2B5EF4-FFF2-40B4-BE49-F238E27FC236}">
                <a16:creationId xmlns:a16="http://schemas.microsoft.com/office/drawing/2014/main" id="{2A3672B9-5F07-714E-8391-4BEE88D4A096}"/>
              </a:ext>
            </a:extLst>
          </p:cNvPr>
          <p:cNvPicPr>
            <a:picLocks noChangeAspect="1" noChangeArrowheads="1"/>
          </p:cNvPicPr>
          <p:nvPr/>
        </p:nvPicPr>
        <p:blipFill rotWithShape="1">
          <a:blip r:embed="rId8">
            <a:extLst>
              <a:ext uri="{28A0092B-C50C-407E-A947-70E740481C1C}">
                <a14:useLocalDpi xmlns:a14="http://schemas.microsoft.com/office/drawing/2010/main" val="0"/>
              </a:ext>
            </a:extLst>
          </a:blip>
          <a:srcRect l="-143" r="-1" b="3679"/>
          <a:stretch/>
        </p:blipFill>
        <p:spPr bwMode="auto">
          <a:xfrm>
            <a:off x="28036908" y="5040361"/>
            <a:ext cx="13339692" cy="6734474"/>
          </a:xfrm>
          <a:prstGeom prst="rect">
            <a:avLst/>
          </a:prstGeom>
          <a:noFill/>
          <a:ln w="25400">
            <a:solidFill>
              <a:schemeClr val="tx1"/>
            </a:solidFill>
          </a:ln>
          <a:extLst>
            <a:ext uri="{909E8E84-426E-40DD-AFC4-6F175D3DCCD1}">
              <a14:hiddenFill xmlns:a14="http://schemas.microsoft.com/office/drawing/2010/main">
                <a:solidFill>
                  <a:srgbClr val="FFFFFF"/>
                </a:solidFill>
              </a14:hiddenFill>
            </a:ext>
          </a:extLst>
        </p:spPr>
      </p:pic>
      <p:pic>
        <p:nvPicPr>
          <p:cNvPr id="33" name="Picture 32">
            <a:extLst>
              <a:ext uri="{FF2B5EF4-FFF2-40B4-BE49-F238E27FC236}">
                <a16:creationId xmlns:a16="http://schemas.microsoft.com/office/drawing/2014/main" id="{664AF000-A467-0C40-AD97-330F217B3AFB}"/>
              </a:ext>
            </a:extLst>
          </p:cNvPr>
          <p:cNvPicPr/>
          <p:nvPr/>
        </p:nvPicPr>
        <p:blipFill>
          <a:blip r:embed="rId9">
            <a:extLst>
              <a:ext uri="{28A0092B-C50C-407E-A947-70E740481C1C}">
                <a14:useLocalDpi xmlns:a14="http://schemas.microsoft.com/office/drawing/2010/main" val="0"/>
              </a:ext>
            </a:extLst>
          </a:blip>
          <a:stretch>
            <a:fillRect/>
          </a:stretch>
        </p:blipFill>
        <p:spPr>
          <a:xfrm>
            <a:off x="14412899" y="18435994"/>
            <a:ext cx="11914913" cy="6628676"/>
          </a:xfrm>
          <a:prstGeom prst="rect">
            <a:avLst/>
          </a:prstGeom>
        </p:spPr>
      </p:pic>
      <p:sp>
        <p:nvSpPr>
          <p:cNvPr id="22" name="TextBox 21">
            <a:extLst>
              <a:ext uri="{FF2B5EF4-FFF2-40B4-BE49-F238E27FC236}">
                <a16:creationId xmlns:a16="http://schemas.microsoft.com/office/drawing/2014/main" id="{C6386D03-54D3-824C-9686-A32CAFB01B79}"/>
              </a:ext>
            </a:extLst>
          </p:cNvPr>
          <p:cNvSpPr txBox="1"/>
          <p:nvPr/>
        </p:nvSpPr>
        <p:spPr>
          <a:xfrm>
            <a:off x="14134651" y="25064670"/>
            <a:ext cx="11914913" cy="1200329"/>
          </a:xfrm>
          <a:prstGeom prst="rect">
            <a:avLst/>
          </a:prstGeom>
          <a:noFill/>
        </p:spPr>
        <p:txBody>
          <a:bodyPr wrap="square" rtlCol="0">
            <a:spAutoFit/>
          </a:bodyPr>
          <a:lstStyle/>
          <a:p>
            <a:pPr marL="571500" indent="-571500">
              <a:buFont typeface="Arial" panose="020B0604020202020204" pitchFamily="34" charset="0"/>
              <a:buChar char="•"/>
            </a:pPr>
            <a:r>
              <a:rPr lang="en-US" dirty="0">
                <a:latin typeface="+mn-lt"/>
              </a:rPr>
              <a:t>No significant differences were found, indicating that the antioxidant did not alter innate levels of anxiety</a:t>
            </a:r>
          </a:p>
        </p:txBody>
      </p:sp>
      <p:grpSp>
        <p:nvGrpSpPr>
          <p:cNvPr id="35" name="Group 34">
            <a:extLst>
              <a:ext uri="{FF2B5EF4-FFF2-40B4-BE49-F238E27FC236}">
                <a16:creationId xmlns:a16="http://schemas.microsoft.com/office/drawing/2014/main" id="{66653E68-8C3A-2640-B204-3F3C6587C906}"/>
              </a:ext>
            </a:extLst>
          </p:cNvPr>
          <p:cNvGrpSpPr/>
          <p:nvPr/>
        </p:nvGrpSpPr>
        <p:grpSpPr>
          <a:xfrm>
            <a:off x="20524627" y="8526022"/>
            <a:ext cx="1532486" cy="789622"/>
            <a:chOff x="8035058" y="3072288"/>
            <a:chExt cx="557853" cy="789622"/>
          </a:xfrm>
          <a:solidFill>
            <a:schemeClr val="accent2"/>
          </a:solidFill>
        </p:grpSpPr>
        <p:sp>
          <p:nvSpPr>
            <p:cNvPr id="36" name="Right Arrow 35">
              <a:extLst>
                <a:ext uri="{FF2B5EF4-FFF2-40B4-BE49-F238E27FC236}">
                  <a16:creationId xmlns:a16="http://schemas.microsoft.com/office/drawing/2014/main" id="{BDDC05FC-E105-A246-92B4-79962B190F88}"/>
                </a:ext>
              </a:extLst>
            </p:cNvPr>
            <p:cNvSpPr/>
            <p:nvPr/>
          </p:nvSpPr>
          <p:spPr>
            <a:xfrm>
              <a:off x="8035058" y="3072288"/>
              <a:ext cx="557853" cy="789622"/>
            </a:xfrm>
            <a:prstGeom prst="rightArrow">
              <a:avLst>
                <a:gd name="adj1" fmla="val 60000"/>
                <a:gd name="adj2" fmla="val 50000"/>
              </a:avLst>
            </a:prstGeom>
            <a:grpFill/>
          </p:spPr>
          <p:style>
            <a:lnRef idx="0">
              <a:schemeClr val="accent1">
                <a:tint val="60000"/>
                <a:hueOff val="0"/>
                <a:satOff val="0"/>
                <a:lumOff val="0"/>
                <a:alphaOff val="0"/>
              </a:schemeClr>
            </a:lnRef>
            <a:fillRef idx="1">
              <a:schemeClr val="accent1">
                <a:tint val="60000"/>
                <a:hueOff val="0"/>
                <a:satOff val="0"/>
                <a:lumOff val="0"/>
                <a:alphaOff val="0"/>
              </a:schemeClr>
            </a:fillRef>
            <a:effectRef idx="1">
              <a:schemeClr val="accent1">
                <a:tint val="60000"/>
                <a:hueOff val="0"/>
                <a:satOff val="0"/>
                <a:lumOff val="0"/>
                <a:alphaOff val="0"/>
              </a:schemeClr>
            </a:effectRef>
            <a:fontRef idx="minor">
              <a:schemeClr val="lt1"/>
            </a:fontRef>
          </p:style>
        </p:sp>
        <p:sp>
          <p:nvSpPr>
            <p:cNvPr id="37" name="Right Arrow 4">
              <a:extLst>
                <a:ext uri="{FF2B5EF4-FFF2-40B4-BE49-F238E27FC236}">
                  <a16:creationId xmlns:a16="http://schemas.microsoft.com/office/drawing/2014/main" id="{4C733869-E8EF-914F-B27E-F2C5B49851E2}"/>
                </a:ext>
              </a:extLst>
            </p:cNvPr>
            <p:cNvSpPr txBox="1"/>
            <p:nvPr/>
          </p:nvSpPr>
          <p:spPr>
            <a:xfrm>
              <a:off x="8035058" y="3230212"/>
              <a:ext cx="390497" cy="473774"/>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US" sz="3600" kern="1200" dirty="0"/>
            </a:p>
          </p:txBody>
        </p:sp>
      </p:grpSp>
      <p:sp>
        <p:nvSpPr>
          <p:cNvPr id="27" name="TextBox 26">
            <a:extLst>
              <a:ext uri="{FF2B5EF4-FFF2-40B4-BE49-F238E27FC236}">
                <a16:creationId xmlns:a16="http://schemas.microsoft.com/office/drawing/2014/main" id="{F04D07B9-7B39-2144-94A1-F6B847D88A8D}"/>
              </a:ext>
            </a:extLst>
          </p:cNvPr>
          <p:cNvSpPr txBox="1"/>
          <p:nvPr/>
        </p:nvSpPr>
        <p:spPr>
          <a:xfrm>
            <a:off x="27971461" y="11909650"/>
            <a:ext cx="13737468" cy="2554545"/>
          </a:xfrm>
          <a:prstGeom prst="rect">
            <a:avLst/>
          </a:prstGeom>
          <a:noFill/>
        </p:spPr>
        <p:txBody>
          <a:bodyPr wrap="square" rtlCol="0">
            <a:spAutoFit/>
          </a:bodyPr>
          <a:lstStyle/>
          <a:p>
            <a:pPr marL="571500" indent="-571500">
              <a:buFont typeface="Arial" panose="020B0604020202020204" pitchFamily="34" charset="0"/>
              <a:buChar char="•"/>
            </a:pPr>
            <a:r>
              <a:rPr lang="en-US" sz="4000" dirty="0">
                <a:latin typeface="+mn-lt"/>
              </a:rPr>
              <a:t>There was a significant reduction in mean distance traveled over blocks. </a:t>
            </a:r>
          </a:p>
          <a:p>
            <a:pPr marL="571500" indent="-571500">
              <a:buFont typeface="Arial" panose="020B0604020202020204" pitchFamily="34" charset="0"/>
              <a:buChar char="•"/>
            </a:pPr>
            <a:r>
              <a:rPr lang="en-US" sz="4000" dirty="0">
                <a:latin typeface="+mn-lt"/>
              </a:rPr>
              <a:t>However, there was no difference between supplement or AD genotype in learning. </a:t>
            </a:r>
          </a:p>
        </p:txBody>
      </p:sp>
      <p:sp>
        <p:nvSpPr>
          <p:cNvPr id="28" name="TextBox 27">
            <a:extLst>
              <a:ext uri="{FF2B5EF4-FFF2-40B4-BE49-F238E27FC236}">
                <a16:creationId xmlns:a16="http://schemas.microsoft.com/office/drawing/2014/main" id="{52D098B4-9667-554D-AFD9-2FA04C2E8AA6}"/>
              </a:ext>
            </a:extLst>
          </p:cNvPr>
          <p:cNvSpPr txBox="1"/>
          <p:nvPr/>
        </p:nvSpPr>
        <p:spPr>
          <a:xfrm>
            <a:off x="31188439" y="5056287"/>
            <a:ext cx="7340471" cy="646331"/>
          </a:xfrm>
          <a:prstGeom prst="rect">
            <a:avLst/>
          </a:prstGeom>
          <a:noFill/>
        </p:spPr>
        <p:txBody>
          <a:bodyPr wrap="none" rtlCol="0">
            <a:spAutoFit/>
          </a:bodyPr>
          <a:lstStyle/>
          <a:p>
            <a:r>
              <a:rPr lang="en-US" dirty="0">
                <a:latin typeface="+mn-lt"/>
              </a:rPr>
              <a:t>Morris maze – Distance to platform</a:t>
            </a:r>
          </a:p>
        </p:txBody>
      </p:sp>
      <p:sp>
        <p:nvSpPr>
          <p:cNvPr id="29" name="TextBox 28">
            <a:extLst>
              <a:ext uri="{FF2B5EF4-FFF2-40B4-BE49-F238E27FC236}">
                <a16:creationId xmlns:a16="http://schemas.microsoft.com/office/drawing/2014/main" id="{EC9B8748-383F-584D-AB92-537CAE5D277C}"/>
              </a:ext>
            </a:extLst>
          </p:cNvPr>
          <p:cNvSpPr txBox="1"/>
          <p:nvPr/>
        </p:nvSpPr>
        <p:spPr>
          <a:xfrm>
            <a:off x="17241682" y="18538326"/>
            <a:ext cx="7638630" cy="646331"/>
          </a:xfrm>
          <a:prstGeom prst="rect">
            <a:avLst/>
          </a:prstGeom>
          <a:noFill/>
        </p:spPr>
        <p:txBody>
          <a:bodyPr wrap="none" rtlCol="0">
            <a:spAutoFit/>
          </a:bodyPr>
          <a:lstStyle/>
          <a:p>
            <a:r>
              <a:rPr lang="en-US" dirty="0">
                <a:latin typeface="+mn-lt"/>
              </a:rPr>
              <a:t>Open Field – Entries into the Center</a:t>
            </a:r>
          </a:p>
        </p:txBody>
      </p:sp>
      <p:sp>
        <p:nvSpPr>
          <p:cNvPr id="2" name="Frame 1">
            <a:extLst>
              <a:ext uri="{FF2B5EF4-FFF2-40B4-BE49-F238E27FC236}">
                <a16:creationId xmlns:a16="http://schemas.microsoft.com/office/drawing/2014/main" id="{7E8C92D2-7969-4645-9F20-6E293898DEC5}"/>
              </a:ext>
            </a:extLst>
          </p:cNvPr>
          <p:cNvSpPr/>
          <p:nvPr/>
        </p:nvSpPr>
        <p:spPr bwMode="auto">
          <a:xfrm>
            <a:off x="17929913" y="6000129"/>
            <a:ext cx="2659535" cy="6027841"/>
          </a:xfrm>
          <a:prstGeom prst="frame">
            <a:avLst/>
          </a:prstGeom>
          <a:solidFill>
            <a:schemeClr val="accent6">
              <a:lumMod val="20000"/>
              <a:lumOff val="80000"/>
            </a:schemeClr>
          </a:solidFill>
          <a:ln w="50800">
            <a:solidFill>
              <a:schemeClr val="accent6">
                <a:lumMod val="20000"/>
                <a:lumOff val="80000"/>
              </a:schemeClr>
            </a:solid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dirty="0">
              <a:ln>
                <a:noFill/>
              </a:ln>
              <a:solidFill>
                <a:schemeClr val="tx1"/>
              </a:solidFill>
              <a:effectLst/>
              <a:latin typeface="Palatino" charset="0"/>
              <a:ea typeface="ＭＳ Ｐゴシック" charset="0"/>
            </a:endParaRPr>
          </a:p>
        </p:txBody>
      </p:sp>
      <p:sp>
        <p:nvSpPr>
          <p:cNvPr id="6" name="TextBox 5">
            <a:extLst>
              <a:ext uri="{FF2B5EF4-FFF2-40B4-BE49-F238E27FC236}">
                <a16:creationId xmlns:a16="http://schemas.microsoft.com/office/drawing/2014/main" id="{1F5F1C9E-4611-1F4C-A4D1-42738F50A02C}"/>
              </a:ext>
            </a:extLst>
          </p:cNvPr>
          <p:cNvSpPr txBox="1"/>
          <p:nvPr/>
        </p:nvSpPr>
        <p:spPr>
          <a:xfrm>
            <a:off x="19009013" y="13793537"/>
            <a:ext cx="8232634" cy="3970318"/>
          </a:xfrm>
          <a:prstGeom prst="rect">
            <a:avLst/>
          </a:prstGeom>
          <a:noFill/>
        </p:spPr>
        <p:txBody>
          <a:bodyPr wrap="square" rtlCol="0">
            <a:spAutoFit/>
          </a:bodyPr>
          <a:lstStyle/>
          <a:p>
            <a:r>
              <a:rPr lang="en-US" dirty="0">
                <a:latin typeface="+mn-lt"/>
              </a:rPr>
              <a:t>Mice are placed in a large open box for 5 minutes and activity and location is recorded</a:t>
            </a:r>
          </a:p>
          <a:p>
            <a:endParaRPr lang="en-US" dirty="0">
              <a:latin typeface="+mn-lt"/>
            </a:endParaRPr>
          </a:p>
          <a:p>
            <a:r>
              <a:rPr lang="en-US" dirty="0">
                <a:latin typeface="+mn-lt"/>
              </a:rPr>
              <a:t>Time in the middle is a measure of anxiety, with more time in the middle indicative of less anxiety.</a:t>
            </a:r>
          </a:p>
        </p:txBody>
      </p:sp>
      <p:sp>
        <p:nvSpPr>
          <p:cNvPr id="32" name="TextBox 31">
            <a:extLst>
              <a:ext uri="{FF2B5EF4-FFF2-40B4-BE49-F238E27FC236}">
                <a16:creationId xmlns:a16="http://schemas.microsoft.com/office/drawing/2014/main" id="{511C08AA-8636-5C48-B2FC-CA81C6B8F423}"/>
              </a:ext>
            </a:extLst>
          </p:cNvPr>
          <p:cNvSpPr txBox="1"/>
          <p:nvPr/>
        </p:nvSpPr>
        <p:spPr>
          <a:xfrm>
            <a:off x="18925154" y="26918271"/>
            <a:ext cx="8232634" cy="5078313"/>
          </a:xfrm>
          <a:prstGeom prst="rect">
            <a:avLst/>
          </a:prstGeom>
          <a:noFill/>
        </p:spPr>
        <p:txBody>
          <a:bodyPr wrap="square" rtlCol="0">
            <a:spAutoFit/>
          </a:bodyPr>
          <a:lstStyle/>
          <a:p>
            <a:r>
              <a:rPr lang="en-US" dirty="0">
                <a:latin typeface="+mn-lt"/>
              </a:rPr>
              <a:t>Mice are placed in a large water filled tub, with a platform hidden beneath the surface of the water. They must learn to swim to that platform, as a reward, from various start locations.</a:t>
            </a:r>
          </a:p>
          <a:p>
            <a:endParaRPr lang="en-US" dirty="0">
              <a:latin typeface="+mn-lt"/>
            </a:endParaRPr>
          </a:p>
          <a:p>
            <a:r>
              <a:rPr lang="en-US" dirty="0">
                <a:latin typeface="+mn-lt"/>
              </a:rPr>
              <a:t>6 trials each day, 60-sec. each trial.</a:t>
            </a:r>
          </a:p>
          <a:p>
            <a:endParaRPr lang="en-US" dirty="0">
              <a:latin typeface="+mn-lt"/>
            </a:endParaRPr>
          </a:p>
          <a:p>
            <a:r>
              <a:rPr lang="en-US" dirty="0">
                <a:latin typeface="+mn-lt"/>
              </a:rPr>
              <a:t>Path is recorded and digitally analyzed.</a:t>
            </a:r>
          </a:p>
        </p:txBody>
      </p:sp>
      <p:grpSp>
        <p:nvGrpSpPr>
          <p:cNvPr id="8" name="Group 7">
            <a:extLst>
              <a:ext uri="{FF2B5EF4-FFF2-40B4-BE49-F238E27FC236}">
                <a16:creationId xmlns:a16="http://schemas.microsoft.com/office/drawing/2014/main" id="{8668E8A9-9ACE-4B42-AA8A-E0D1AE547B5F}"/>
              </a:ext>
            </a:extLst>
          </p:cNvPr>
          <p:cNvGrpSpPr/>
          <p:nvPr/>
        </p:nvGrpSpPr>
        <p:grpSpPr>
          <a:xfrm>
            <a:off x="14064561" y="13217087"/>
            <a:ext cx="4214638" cy="5085053"/>
            <a:chOff x="14064561" y="13217087"/>
            <a:chExt cx="4214638" cy="5085053"/>
          </a:xfrm>
        </p:grpSpPr>
        <p:pic>
          <p:nvPicPr>
            <p:cNvPr id="23" name="Picture 22">
              <a:extLst>
                <a:ext uri="{FF2B5EF4-FFF2-40B4-BE49-F238E27FC236}">
                  <a16:creationId xmlns:a16="http://schemas.microsoft.com/office/drawing/2014/main" id="{2961F80E-BF76-204B-8E9A-83D4B7CA995B}"/>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4064561" y="13217087"/>
              <a:ext cx="4214638" cy="5085053"/>
            </a:xfrm>
            <a:prstGeom prst="rect">
              <a:avLst/>
            </a:prstGeom>
          </p:spPr>
        </p:pic>
        <p:sp>
          <p:nvSpPr>
            <p:cNvPr id="7" name="TextBox 6">
              <a:extLst>
                <a:ext uri="{FF2B5EF4-FFF2-40B4-BE49-F238E27FC236}">
                  <a16:creationId xmlns:a16="http://schemas.microsoft.com/office/drawing/2014/main" id="{E57A0979-5677-724B-BE46-E21264442EA0}"/>
                </a:ext>
              </a:extLst>
            </p:cNvPr>
            <p:cNvSpPr txBox="1"/>
            <p:nvPr/>
          </p:nvSpPr>
          <p:spPr>
            <a:xfrm>
              <a:off x="14305176" y="13492118"/>
              <a:ext cx="3698448" cy="646331"/>
            </a:xfrm>
            <a:prstGeom prst="rect">
              <a:avLst/>
            </a:prstGeom>
            <a:solidFill>
              <a:schemeClr val="bg1"/>
            </a:solidFill>
          </p:spPr>
          <p:txBody>
            <a:bodyPr wrap="none" rtlCol="0">
              <a:spAutoFit/>
            </a:bodyPr>
            <a:lstStyle/>
            <a:p>
              <a:r>
                <a:rPr lang="en-US" dirty="0">
                  <a:latin typeface="+mj-lt"/>
                </a:rPr>
                <a:t>Open Field Maze</a:t>
              </a:r>
            </a:p>
          </p:txBody>
        </p:sp>
      </p:grpSp>
      <p:grpSp>
        <p:nvGrpSpPr>
          <p:cNvPr id="9" name="Group 8">
            <a:extLst>
              <a:ext uri="{FF2B5EF4-FFF2-40B4-BE49-F238E27FC236}">
                <a16:creationId xmlns:a16="http://schemas.microsoft.com/office/drawing/2014/main" id="{C191AB9B-B56C-6D4A-AF2A-9FB5CC860A4C}"/>
              </a:ext>
            </a:extLst>
          </p:cNvPr>
          <p:cNvGrpSpPr/>
          <p:nvPr/>
        </p:nvGrpSpPr>
        <p:grpSpPr>
          <a:xfrm>
            <a:off x="13487400" y="26799950"/>
            <a:ext cx="5100753" cy="5624546"/>
            <a:chOff x="13715279" y="26799950"/>
            <a:chExt cx="5100753" cy="5624546"/>
          </a:xfrm>
        </p:grpSpPr>
        <p:pic>
          <p:nvPicPr>
            <p:cNvPr id="31" name="Picture 30">
              <a:extLst>
                <a:ext uri="{FF2B5EF4-FFF2-40B4-BE49-F238E27FC236}">
                  <a16:creationId xmlns:a16="http://schemas.microsoft.com/office/drawing/2014/main" id="{C567A31C-5F5D-0F4E-857F-8BA53D1B2C8D}"/>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3715279" y="26799950"/>
              <a:ext cx="5100753" cy="5624546"/>
            </a:xfrm>
            <a:prstGeom prst="rect">
              <a:avLst/>
            </a:prstGeom>
          </p:spPr>
        </p:pic>
        <p:sp>
          <p:nvSpPr>
            <p:cNvPr id="34" name="TextBox 33">
              <a:extLst>
                <a:ext uri="{FF2B5EF4-FFF2-40B4-BE49-F238E27FC236}">
                  <a16:creationId xmlns:a16="http://schemas.microsoft.com/office/drawing/2014/main" id="{EA23F846-ED04-DE41-85B5-C0E6A2570E65}"/>
                </a:ext>
              </a:extLst>
            </p:cNvPr>
            <p:cNvSpPr txBox="1"/>
            <p:nvPr/>
          </p:nvSpPr>
          <p:spPr>
            <a:xfrm>
              <a:off x="14305176" y="26799950"/>
              <a:ext cx="4066049" cy="646331"/>
            </a:xfrm>
            <a:prstGeom prst="rect">
              <a:avLst/>
            </a:prstGeom>
            <a:solidFill>
              <a:schemeClr val="bg1"/>
            </a:solidFill>
          </p:spPr>
          <p:txBody>
            <a:bodyPr wrap="none" rtlCol="0">
              <a:spAutoFit/>
            </a:bodyPr>
            <a:lstStyle/>
            <a:p>
              <a:r>
                <a:rPr lang="en-US" dirty="0">
                  <a:latin typeface="+mj-lt"/>
                </a:rPr>
                <a:t>Morris Water Maze</a:t>
              </a:r>
            </a:p>
          </p:txBody>
        </p:sp>
      </p:grpSp>
    </p:spTree>
  </p:cSld>
  <p:clrMapOvr>
    <a:masterClrMapping/>
  </p:clrMapOvr>
  <p:transition spd="slow"/>
</p:sld>
</file>

<file path=ppt/theme/theme1.xml><?xml version="1.0" encoding="utf-8"?>
<a:theme xmlns:a="http://schemas.openxmlformats.org/drawingml/2006/main" name="Blank">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a:ln>
              <a:noFill/>
            </a:ln>
            <a:solidFill>
              <a:schemeClr val="tx1"/>
            </a:solidFill>
            <a:effectLst/>
            <a:latin typeface="Palatino" charset="0"/>
            <a:ea typeface="ＭＳ Ｐゴシック"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a:ln>
              <a:noFill/>
            </a:ln>
            <a:solidFill>
              <a:schemeClr val="tx1"/>
            </a:solidFill>
            <a:effectLst/>
            <a:latin typeface="Palatino" charset="0"/>
            <a:ea typeface="ＭＳ Ｐゴシック"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4329</TotalTime>
  <Words>724</Words>
  <Application>Microsoft Macintosh PowerPoint</Application>
  <PresentationFormat>Custom</PresentationFormat>
  <Paragraphs>74</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ＭＳ Ｐゴシック</vt:lpstr>
      <vt:lpstr>ＭＳ Ｐゴシック</vt:lpstr>
      <vt:lpstr>Arial</vt:lpstr>
      <vt:lpstr>Palatino</vt:lpstr>
      <vt:lpstr>Times New Roman</vt:lpstr>
      <vt:lpstr>Blank</vt:lpstr>
      <vt:lpstr>PowerPoint Presentation</vt:lpstr>
    </vt:vector>
  </TitlesOfParts>
  <Company>Skidmore College</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of an Introductory Level Neuroscience Course with Interactive Lab.</dc:title>
  <dc:creator>depot</dc:creator>
  <cp:lastModifiedBy>Jennifer Grossmann</cp:lastModifiedBy>
  <cp:revision>191</cp:revision>
  <cp:lastPrinted>2014-11-12T16:41:52Z</cp:lastPrinted>
  <dcterms:created xsi:type="dcterms:W3CDTF">2001-12-17T22:22:27Z</dcterms:created>
  <dcterms:modified xsi:type="dcterms:W3CDTF">2020-05-04T18:58:56Z</dcterms:modified>
</cp:coreProperties>
</file>