
<file path=[Content_Types].xml><?xml version="1.0" encoding="utf-8"?>
<Types xmlns="http://schemas.openxmlformats.org/package/2006/content-types">
  <Default Extension="xml" ContentType="application/xml"/>
  <Default Extension="mp3" ContentType="audio/mpeg"/>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 roundtripDataSignature="AMtx7mitQai8Wlec3WU3mAec4QOOnRyd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18CBF-866E-55D1-00EC-6BC147474FF7}" v="7" dt="2020-05-04T17:24:55.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8"/>
    <p:restoredTop sz="94652"/>
  </p:normalViewPr>
  <p:slideViewPr>
    <p:cSldViewPr snapToGrid="0">
      <p:cViewPr varScale="1">
        <p:scale>
          <a:sx n="90" d="100"/>
          <a:sy n="90" d="100"/>
        </p:scale>
        <p:origin x="1048"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25" Type="http://schemas.microsoft.com/office/2015/10/relationships/revisionInfo" Target="revisionInfo.xml"/><Relationship Id="rId20" Type="http://customschemas.google.com/relationships/presentationmetadata" Target="metadata"/><Relationship Id="rId21" Type="http://schemas.openxmlformats.org/officeDocument/2006/relationships/presProps" Target="presProps.xml"/><Relationship Id="rId22"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Users\dnashawati\Desktop\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dnashawati\Desktop\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dnashawati\Desktop\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dnashawati\Desktop\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1"/>
        <c:ser>
          <c:idx val="0"/>
          <c:order val="0"/>
          <c:tx>
            <c:strRef>
              <c:f>norm!$B$1</c:f>
              <c:strCache>
                <c:ptCount val="1"/>
                <c:pt idx="0">
                  <c:v>2nd Person</c:v>
                </c:pt>
              </c:strCache>
            </c:strRef>
          </c:tx>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invertIfNegative val="1"/>
          <c:errBars>
            <c:errBarType val="both"/>
            <c:errValType val="cust"/>
            <c:noEndCap val="0"/>
            <c:plus>
              <c:numRef>
                <c:f>norm!$H$9:$H$10</c:f>
                <c:numCache>
                  <c:formatCode>General</c:formatCode>
                  <c:ptCount val="2"/>
                  <c:pt idx="0">
                    <c:v>0.363</c:v>
                  </c:pt>
                  <c:pt idx="1">
                    <c:v>0.297</c:v>
                  </c:pt>
                </c:numCache>
              </c:numRef>
            </c:plus>
            <c:minus>
              <c:numRef>
                <c:f>norm!$H$9:$H$10</c:f>
                <c:numCache>
                  <c:formatCode>General</c:formatCode>
                  <c:ptCount val="2"/>
                  <c:pt idx="0">
                    <c:v>0.363</c:v>
                  </c:pt>
                  <c:pt idx="1">
                    <c:v>0.297</c:v>
                  </c:pt>
                </c:numCache>
              </c:numRef>
            </c:minus>
            <c:spPr>
              <a:solidFill>
                <a:schemeClr val="tx1"/>
              </a:solidFill>
              <a:ln w="6350" cap="flat" cmpd="sng" algn="ctr">
                <a:solidFill>
                  <a:schemeClr val="tx1"/>
                </a:solidFill>
                <a:prstDash val="solid"/>
                <a:round/>
              </a:ln>
              <a:effectLst/>
            </c:spPr>
          </c:errBars>
          <c:cat>
            <c:strRef>
              <c:f>norm!$A$2:$A$3</c:f>
              <c:strCache>
                <c:ptCount val="2"/>
                <c:pt idx="0">
                  <c:v>Japanese</c:v>
                </c:pt>
                <c:pt idx="1">
                  <c:v>American</c:v>
                </c:pt>
              </c:strCache>
            </c:strRef>
          </c:cat>
          <c:val>
            <c:numRef>
              <c:f>norm!$B$2:$B$3</c:f>
              <c:numCache>
                <c:formatCode>0.00</c:formatCode>
                <c:ptCount val="2"/>
                <c:pt idx="0">
                  <c:v>1.6</c:v>
                </c:pt>
                <c:pt idx="1">
                  <c:v>2.03</c:v>
                </c:pt>
              </c:numCache>
            </c:numRef>
          </c:val>
          <c:extLst xmlns:c16r2="http://schemas.microsoft.com/office/drawing/2015/06/chart">
            <c:ext xmlns:c16="http://schemas.microsoft.com/office/drawing/2014/chart" uri="{C3380CC4-5D6E-409C-BE32-E72D297353CC}">
              <c16:uniqueId val="{00000000-90B5-4FF3-9FFF-8B107BBA1B87}"/>
            </c:ext>
          </c:extLst>
        </c:ser>
        <c:ser>
          <c:idx val="1"/>
          <c:order val="1"/>
          <c:tx>
            <c:strRef>
              <c:f>norm!$C$1</c:f>
              <c:strCache>
                <c:ptCount val="1"/>
                <c:pt idx="0">
                  <c:v>3rd Person</c:v>
                </c:pt>
              </c:strCache>
            </c:strRef>
          </c:tx>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invertIfNegative val="1"/>
          <c:errBars>
            <c:errBarType val="both"/>
            <c:errValType val="cust"/>
            <c:noEndCap val="0"/>
            <c:plus>
              <c:numRef>
                <c:f>norm!$I$9:$I$10</c:f>
                <c:numCache>
                  <c:formatCode>General</c:formatCode>
                  <c:ptCount val="2"/>
                  <c:pt idx="0">
                    <c:v>0.251</c:v>
                  </c:pt>
                  <c:pt idx="1">
                    <c:v>0.251</c:v>
                  </c:pt>
                </c:numCache>
              </c:numRef>
            </c:plus>
            <c:minus>
              <c:numRef>
                <c:f>norm!$I$9:$I$10</c:f>
                <c:numCache>
                  <c:formatCode>General</c:formatCode>
                  <c:ptCount val="2"/>
                  <c:pt idx="0">
                    <c:v>0.251</c:v>
                  </c:pt>
                  <c:pt idx="1">
                    <c:v>0.251</c:v>
                  </c:pt>
                </c:numCache>
              </c:numRef>
            </c:minus>
            <c:spPr>
              <a:solidFill>
                <a:schemeClr val="tx1"/>
              </a:solidFill>
              <a:ln w="6350" cap="flat" cmpd="sng" algn="ctr">
                <a:solidFill>
                  <a:schemeClr val="tx1"/>
                </a:solidFill>
                <a:prstDash val="solid"/>
                <a:round/>
              </a:ln>
              <a:effectLst/>
            </c:spPr>
          </c:errBars>
          <c:cat>
            <c:strRef>
              <c:f>norm!$A$2:$A$3</c:f>
              <c:strCache>
                <c:ptCount val="2"/>
                <c:pt idx="0">
                  <c:v>Japanese</c:v>
                </c:pt>
                <c:pt idx="1">
                  <c:v>American</c:v>
                </c:pt>
              </c:strCache>
            </c:strRef>
          </c:cat>
          <c:val>
            <c:numRef>
              <c:f>norm!$C$2:$C$3</c:f>
              <c:numCache>
                <c:formatCode>0.00</c:formatCode>
                <c:ptCount val="2"/>
                <c:pt idx="0">
                  <c:v>2.26</c:v>
                </c:pt>
                <c:pt idx="1">
                  <c:v>1.48</c:v>
                </c:pt>
              </c:numCache>
            </c:numRef>
          </c:val>
          <c:extLst xmlns:c16r2="http://schemas.microsoft.com/office/drawing/2015/06/chart">
            <c:ext xmlns:c16="http://schemas.microsoft.com/office/drawing/2014/chart" uri="{C3380CC4-5D6E-409C-BE32-E72D297353CC}">
              <c16:uniqueId val="{00000001-90B5-4FF3-9FFF-8B107BBA1B87}"/>
            </c:ext>
          </c:extLst>
        </c:ser>
        <c:dLbls>
          <c:showLegendKey val="0"/>
          <c:showVal val="0"/>
          <c:showCatName val="0"/>
          <c:showSerName val="0"/>
          <c:showPercent val="0"/>
          <c:showBubbleSize val="0"/>
        </c:dLbls>
        <c:gapWidth val="150"/>
        <c:axId val="2133326304"/>
        <c:axId val="2133332192"/>
      </c:barChart>
      <c:catAx>
        <c:axId val="21333263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Culture Variable</a:t>
                </a:r>
              </a:p>
            </c:rich>
          </c:tx>
          <c:layout/>
          <c:overlay val="0"/>
          <c:spPr>
            <a:noFill/>
            <a:ln>
              <a:noFill/>
            </a:ln>
            <a:effectLst/>
          </c:spPr>
        </c:title>
        <c:numFmt formatCode="General" sourceLinked="1"/>
        <c:majorTickMark val="cross"/>
        <c:minorTickMark val="cross"/>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3332192"/>
        <c:crosses val="autoZero"/>
        <c:auto val="1"/>
        <c:lblAlgn val="ctr"/>
        <c:lblOffset val="100"/>
        <c:noMultiLvlLbl val="1"/>
      </c:catAx>
      <c:valAx>
        <c:axId val="2133332192"/>
        <c:scaling>
          <c:orientation val="minMax"/>
          <c:max val="5.0"/>
        </c:scaling>
        <c:delete val="0"/>
        <c:axPos val="l"/>
        <c:majorGridlines>
          <c:spPr>
            <a:ln w="6350" cap="flat" cmpd="sng" algn="ctr">
              <a:solidFill>
                <a:srgbClr val="B7B7B7"/>
              </a:solidFill>
              <a:prstDash val="solid"/>
              <a:round/>
            </a:ln>
            <a:effectLst/>
          </c:spPr>
        </c:majorGridlines>
        <c:minorGridlines>
          <c:spPr>
            <a:ln w="6350" cap="flat" cmpd="sng" algn="ctr">
              <a:solidFill>
                <a:srgbClr val="CCCCCC">
                  <a:alpha val="0"/>
                </a:srgbClr>
              </a:solidFill>
              <a:prstDash val="solid"/>
              <a:round/>
            </a:ln>
            <a:effectLst/>
          </c:spPr>
        </c:minorGridlines>
        <c:title>
          <c:tx>
            <c:rich>
              <a:bodyPr rot="-54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Mean Attribution Rating</a:t>
                </a:r>
              </a:p>
            </c:rich>
          </c:tx>
          <c:layout>
            <c:manualLayout>
              <c:xMode val="edge"/>
              <c:yMode val="edge"/>
              <c:x val="0.008859357696567"/>
              <c:y val="0.18589978139525"/>
            </c:manualLayout>
          </c:layout>
          <c:overlay val="0"/>
          <c:spPr>
            <a:noFill/>
            <a:ln>
              <a:noFill/>
            </a:ln>
            <a:effectLst/>
          </c:spPr>
        </c:title>
        <c:numFmt formatCode="0.00" sourceLinked="1"/>
        <c:majorTickMark val="cross"/>
        <c:minorTickMark val="cross"/>
        <c:tickLblPos val="nextTo"/>
        <c:spPr>
          <a:noFill/>
          <a:ln w="476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3326304"/>
        <c:crosses val="autoZero"/>
        <c:crossBetween val="between"/>
        <c:majorUnit val="1.0"/>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zero"/>
    <c:showDLblsOverMax val="1"/>
  </c:chart>
  <c:spPr>
    <a:solidFill>
      <a:schemeClr val="bg1"/>
    </a:solidFill>
    <a:ln w="6350" cap="flat" cmpd="sng" algn="ctr">
      <a:solidFill>
        <a:schemeClr val="tx1">
          <a:tint val="75000"/>
        </a:schemeClr>
      </a:solidFill>
      <a:prstDash val="solid"/>
      <a:round/>
    </a:ln>
    <a:effectLst/>
  </c:spPr>
  <c:txPr>
    <a:bodyPr/>
    <a:lstStyle/>
    <a:p>
      <a:pPr>
        <a:defRPr sz="1400" b="0">
          <a:latin typeface="Times New Roman" charset="0"/>
          <a:ea typeface="Times New Roman" charset="0"/>
          <a:cs typeface="Times New Roman"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1"/>
        <c:ser>
          <c:idx val="0"/>
          <c:order val="0"/>
          <c:tx>
            <c:strRef>
              <c:f>personal!$B$1</c:f>
              <c:strCache>
                <c:ptCount val="1"/>
                <c:pt idx="0">
                  <c:v>2nd Person</c:v>
                </c:pt>
              </c:strCache>
            </c:strRef>
          </c:tx>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invertIfNegative val="1"/>
          <c:errBars>
            <c:errBarType val="both"/>
            <c:errValType val="cust"/>
            <c:noEndCap val="0"/>
            <c:plus>
              <c:numRef>
                <c:f>personal!$H$13:$H$14</c:f>
                <c:numCache>
                  <c:formatCode>General</c:formatCode>
                  <c:ptCount val="2"/>
                  <c:pt idx="0">
                    <c:v>0.266</c:v>
                  </c:pt>
                  <c:pt idx="1">
                    <c:v>0.233</c:v>
                  </c:pt>
                </c:numCache>
              </c:numRef>
            </c:plus>
            <c:minus>
              <c:numRef>
                <c:f>personal!$H$13:$H$14</c:f>
                <c:numCache>
                  <c:formatCode>General</c:formatCode>
                  <c:ptCount val="2"/>
                  <c:pt idx="0">
                    <c:v>0.266</c:v>
                  </c:pt>
                  <c:pt idx="1">
                    <c:v>0.233</c:v>
                  </c:pt>
                </c:numCache>
              </c:numRef>
            </c:minus>
            <c:spPr>
              <a:solidFill>
                <a:schemeClr val="tx1"/>
              </a:solidFill>
              <a:ln w="6350" cap="flat" cmpd="sng" algn="ctr">
                <a:solidFill>
                  <a:schemeClr val="tx1"/>
                </a:solidFill>
                <a:prstDash val="solid"/>
                <a:round/>
              </a:ln>
              <a:effectLst/>
            </c:spPr>
          </c:errBars>
          <c:cat>
            <c:strRef>
              <c:f>personal!$A$2:$A$3</c:f>
              <c:strCache>
                <c:ptCount val="2"/>
                <c:pt idx="0">
                  <c:v>Japanese</c:v>
                </c:pt>
                <c:pt idx="1">
                  <c:v>American</c:v>
                </c:pt>
              </c:strCache>
            </c:strRef>
          </c:cat>
          <c:val>
            <c:numRef>
              <c:f>personal!$B$2:$B$3</c:f>
              <c:numCache>
                <c:formatCode>General</c:formatCode>
                <c:ptCount val="2"/>
                <c:pt idx="0" formatCode="0.00">
                  <c:v>2.0</c:v>
                </c:pt>
                <c:pt idx="1">
                  <c:v>1.69</c:v>
                </c:pt>
              </c:numCache>
            </c:numRef>
          </c:val>
          <c:extLst xmlns:c16r2="http://schemas.microsoft.com/office/drawing/2015/06/chart">
            <c:ext xmlns:c16="http://schemas.microsoft.com/office/drawing/2014/chart" uri="{C3380CC4-5D6E-409C-BE32-E72D297353CC}">
              <c16:uniqueId val="{00000000-4FC0-431C-93DB-0A7E03CCA307}"/>
            </c:ext>
          </c:extLst>
        </c:ser>
        <c:ser>
          <c:idx val="1"/>
          <c:order val="1"/>
          <c:tx>
            <c:strRef>
              <c:f>personal!$C$1</c:f>
              <c:strCache>
                <c:ptCount val="1"/>
                <c:pt idx="0">
                  <c:v>3rd Person</c:v>
                </c:pt>
              </c:strCache>
            </c:strRef>
          </c:tx>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invertIfNegative val="1"/>
          <c:errBars>
            <c:errBarType val="both"/>
            <c:errValType val="cust"/>
            <c:noEndCap val="0"/>
            <c:plus>
              <c:numRef>
                <c:f>personal!$I$13:$I$14</c:f>
                <c:numCache>
                  <c:formatCode>General</c:formatCode>
                  <c:ptCount val="2"/>
                  <c:pt idx="0">
                    <c:v>0.193</c:v>
                  </c:pt>
                  <c:pt idx="1">
                    <c:v>0.193</c:v>
                  </c:pt>
                </c:numCache>
              </c:numRef>
            </c:plus>
            <c:minus>
              <c:numRef>
                <c:f>personal!$I$13:$I$14</c:f>
                <c:numCache>
                  <c:formatCode>General</c:formatCode>
                  <c:ptCount val="2"/>
                  <c:pt idx="0">
                    <c:v>0.193</c:v>
                  </c:pt>
                  <c:pt idx="1">
                    <c:v>0.193</c:v>
                  </c:pt>
                </c:numCache>
              </c:numRef>
            </c:minus>
            <c:spPr>
              <a:solidFill>
                <a:schemeClr val="tx1"/>
              </a:solidFill>
              <a:ln w="6350" cap="flat" cmpd="sng" algn="ctr">
                <a:solidFill>
                  <a:schemeClr val="tx1"/>
                </a:solidFill>
                <a:prstDash val="solid"/>
                <a:round/>
              </a:ln>
              <a:effectLst/>
            </c:spPr>
          </c:errBars>
          <c:cat>
            <c:strRef>
              <c:f>personal!$A$2:$A$3</c:f>
              <c:strCache>
                <c:ptCount val="2"/>
                <c:pt idx="0">
                  <c:v>Japanese</c:v>
                </c:pt>
                <c:pt idx="1">
                  <c:v>American</c:v>
                </c:pt>
              </c:strCache>
            </c:strRef>
          </c:cat>
          <c:val>
            <c:numRef>
              <c:f>personal!$C$2:$C$3</c:f>
              <c:numCache>
                <c:formatCode>General</c:formatCode>
                <c:ptCount val="2"/>
                <c:pt idx="0">
                  <c:v>1.63</c:v>
                </c:pt>
                <c:pt idx="1">
                  <c:v>1.16</c:v>
                </c:pt>
              </c:numCache>
            </c:numRef>
          </c:val>
          <c:extLst xmlns:c16r2="http://schemas.microsoft.com/office/drawing/2015/06/chart">
            <c:ext xmlns:c16="http://schemas.microsoft.com/office/drawing/2014/chart" uri="{C3380CC4-5D6E-409C-BE32-E72D297353CC}">
              <c16:uniqueId val="{00000001-4FC0-431C-93DB-0A7E03CCA307}"/>
            </c:ext>
          </c:extLst>
        </c:ser>
        <c:dLbls>
          <c:showLegendKey val="0"/>
          <c:showVal val="0"/>
          <c:showCatName val="0"/>
          <c:showSerName val="0"/>
          <c:showPercent val="0"/>
          <c:showBubbleSize val="0"/>
        </c:dLbls>
        <c:gapWidth val="150"/>
        <c:axId val="2133372784"/>
        <c:axId val="2133378736"/>
      </c:barChart>
      <c:catAx>
        <c:axId val="213337278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Culture Variable</a:t>
                </a:r>
              </a:p>
            </c:rich>
          </c:tx>
          <c:layout/>
          <c:overlay val="0"/>
          <c:spPr>
            <a:noFill/>
            <a:ln>
              <a:noFill/>
            </a:ln>
            <a:effectLst/>
          </c:spPr>
        </c:title>
        <c:numFmt formatCode="General" sourceLinked="1"/>
        <c:majorTickMark val="cross"/>
        <c:minorTickMark val="cross"/>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3378736"/>
        <c:crosses val="autoZero"/>
        <c:auto val="1"/>
        <c:lblAlgn val="ctr"/>
        <c:lblOffset val="100"/>
        <c:noMultiLvlLbl val="1"/>
      </c:catAx>
      <c:valAx>
        <c:axId val="2133378736"/>
        <c:scaling>
          <c:orientation val="minMax"/>
          <c:max val="5.0"/>
        </c:scaling>
        <c:delete val="0"/>
        <c:axPos val="l"/>
        <c:majorGridlines>
          <c:spPr>
            <a:ln w="6350" cap="flat" cmpd="sng" algn="ctr">
              <a:solidFill>
                <a:srgbClr val="B7B7B7"/>
              </a:solidFill>
              <a:prstDash val="solid"/>
              <a:round/>
            </a:ln>
            <a:effectLst/>
          </c:spPr>
        </c:majorGridlines>
        <c:minorGridlines>
          <c:spPr>
            <a:ln w="6350" cap="flat" cmpd="sng" algn="ctr">
              <a:solidFill>
                <a:srgbClr val="CCCCCC">
                  <a:alpha val="0"/>
                </a:srgbClr>
              </a:solidFill>
              <a:prstDash val="solid"/>
              <a:round/>
            </a:ln>
            <a:effectLst/>
          </c:spPr>
        </c:minorGridlines>
        <c:title>
          <c:tx>
            <c:rich>
              <a:bodyPr rot="-54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Mean Attribution Rating</a:t>
                </a:r>
              </a:p>
            </c:rich>
          </c:tx>
          <c:layout>
            <c:manualLayout>
              <c:xMode val="edge"/>
              <c:yMode val="edge"/>
              <c:x val="0.0087431693989071"/>
              <c:y val="0.174516204342382"/>
            </c:manualLayout>
          </c:layout>
          <c:overlay val="0"/>
          <c:spPr>
            <a:noFill/>
            <a:ln>
              <a:noFill/>
            </a:ln>
            <a:effectLst/>
          </c:spPr>
        </c:title>
        <c:numFmt formatCode="0.00" sourceLinked="1"/>
        <c:majorTickMark val="cross"/>
        <c:minorTickMark val="cross"/>
        <c:tickLblPos val="nextTo"/>
        <c:spPr>
          <a:noFill/>
          <a:ln w="476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3372784"/>
        <c:crosses val="autoZero"/>
        <c:crossBetween val="between"/>
        <c:majorUnit val="1.0"/>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zero"/>
    <c:showDLblsOverMax val="1"/>
  </c:chart>
  <c:spPr>
    <a:solidFill>
      <a:schemeClr val="bg1"/>
    </a:solidFill>
    <a:ln w="6350" cap="flat" cmpd="sng" algn="ctr">
      <a:solidFill>
        <a:schemeClr val="tx1">
          <a:tint val="75000"/>
        </a:schemeClr>
      </a:solidFill>
      <a:prstDash val="solid"/>
      <a:round/>
    </a:ln>
    <a:effectLst/>
  </c:spPr>
  <c:txPr>
    <a:bodyPr/>
    <a:lstStyle/>
    <a:p>
      <a:pPr>
        <a:defRPr sz="1400" b="0">
          <a:latin typeface="Times New Roman" charset="0"/>
          <a:ea typeface="Times New Roman" charset="0"/>
          <a:cs typeface="Times New Roman"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1"/>
        <c:ser>
          <c:idx val="0"/>
          <c:order val="0"/>
          <c:tx>
            <c:strRef>
              <c:f>support!$B$1</c:f>
              <c:strCache>
                <c:ptCount val="1"/>
                <c:pt idx="0">
                  <c:v>2nd Person</c:v>
                </c:pt>
              </c:strCache>
            </c:strRef>
          </c:tx>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invertIfNegative val="1"/>
          <c:errBars>
            <c:errBarType val="both"/>
            <c:errValType val="cust"/>
            <c:noEndCap val="0"/>
            <c:plus>
              <c:numRef>
                <c:f>support!$H$12:$H$13</c:f>
                <c:numCache>
                  <c:formatCode>General</c:formatCode>
                  <c:ptCount val="2"/>
                  <c:pt idx="0">
                    <c:v>0.321</c:v>
                  </c:pt>
                  <c:pt idx="1">
                    <c:v>0.295</c:v>
                  </c:pt>
                </c:numCache>
              </c:numRef>
            </c:plus>
            <c:minus>
              <c:numRef>
                <c:f>support!$H$12:$H$13</c:f>
                <c:numCache>
                  <c:formatCode>General</c:formatCode>
                  <c:ptCount val="2"/>
                  <c:pt idx="0">
                    <c:v>0.321</c:v>
                  </c:pt>
                  <c:pt idx="1">
                    <c:v>0.295</c:v>
                  </c:pt>
                </c:numCache>
              </c:numRef>
            </c:minus>
            <c:spPr>
              <a:solidFill>
                <a:schemeClr val="tx1"/>
              </a:solidFill>
              <a:ln w="6350" cap="flat" cmpd="sng" algn="ctr">
                <a:solidFill>
                  <a:schemeClr val="tx1"/>
                </a:solidFill>
                <a:prstDash val="solid"/>
                <a:round/>
              </a:ln>
              <a:effectLst/>
            </c:spPr>
          </c:errBars>
          <c:cat>
            <c:strRef>
              <c:f>support!$A$2:$A$3</c:f>
              <c:strCache>
                <c:ptCount val="2"/>
                <c:pt idx="0">
                  <c:v>Japanese</c:v>
                </c:pt>
                <c:pt idx="1">
                  <c:v>American</c:v>
                </c:pt>
              </c:strCache>
            </c:strRef>
          </c:cat>
          <c:val>
            <c:numRef>
              <c:f>support!$B$2:$B$3</c:f>
              <c:numCache>
                <c:formatCode>0.00</c:formatCode>
                <c:ptCount val="2"/>
                <c:pt idx="0">
                  <c:v>3.09</c:v>
                </c:pt>
                <c:pt idx="1">
                  <c:v>2.27</c:v>
                </c:pt>
              </c:numCache>
            </c:numRef>
          </c:val>
          <c:extLst xmlns:c16r2="http://schemas.microsoft.com/office/drawing/2015/06/chart">
            <c:ext xmlns:c16="http://schemas.microsoft.com/office/drawing/2014/chart" uri="{C3380CC4-5D6E-409C-BE32-E72D297353CC}">
              <c16:uniqueId val="{00000000-262B-4A8E-AE15-21F337009F0C}"/>
            </c:ext>
          </c:extLst>
        </c:ser>
        <c:ser>
          <c:idx val="1"/>
          <c:order val="1"/>
          <c:tx>
            <c:strRef>
              <c:f>support!$C$1</c:f>
              <c:strCache>
                <c:ptCount val="1"/>
                <c:pt idx="0">
                  <c:v>3rd Person</c:v>
                </c:pt>
              </c:strCache>
            </c:strRef>
          </c:tx>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invertIfNegative val="1"/>
          <c:errBars>
            <c:errBarType val="both"/>
            <c:errValType val="cust"/>
            <c:noEndCap val="0"/>
            <c:plus>
              <c:numRef>
                <c:f>support!$I$12:$I$13</c:f>
                <c:numCache>
                  <c:formatCode>General</c:formatCode>
                  <c:ptCount val="2"/>
                  <c:pt idx="0">
                    <c:v>0.227</c:v>
                  </c:pt>
                  <c:pt idx="1">
                    <c:v>0.213</c:v>
                  </c:pt>
                </c:numCache>
              </c:numRef>
            </c:plus>
            <c:minus>
              <c:numRef>
                <c:f>support!$I$12:$I$13</c:f>
                <c:numCache>
                  <c:formatCode>General</c:formatCode>
                  <c:ptCount val="2"/>
                  <c:pt idx="0">
                    <c:v>0.227</c:v>
                  </c:pt>
                  <c:pt idx="1">
                    <c:v>0.213</c:v>
                  </c:pt>
                </c:numCache>
              </c:numRef>
            </c:minus>
            <c:spPr>
              <a:solidFill>
                <a:schemeClr val="tx1"/>
              </a:solidFill>
              <a:ln w="6350" cap="flat" cmpd="sng" algn="ctr">
                <a:solidFill>
                  <a:schemeClr val="tx1"/>
                </a:solidFill>
                <a:prstDash val="solid"/>
                <a:round/>
              </a:ln>
              <a:effectLst/>
            </c:spPr>
          </c:errBars>
          <c:cat>
            <c:strRef>
              <c:f>support!$A$2:$A$3</c:f>
              <c:strCache>
                <c:ptCount val="2"/>
                <c:pt idx="0">
                  <c:v>Japanese</c:v>
                </c:pt>
                <c:pt idx="1">
                  <c:v>American</c:v>
                </c:pt>
              </c:strCache>
            </c:strRef>
          </c:cat>
          <c:val>
            <c:numRef>
              <c:f>support!$C$2:$C$3</c:f>
              <c:numCache>
                <c:formatCode>0.00</c:formatCode>
                <c:ptCount val="2"/>
                <c:pt idx="0">
                  <c:v>2.8</c:v>
                </c:pt>
                <c:pt idx="1">
                  <c:v>2.02</c:v>
                </c:pt>
              </c:numCache>
            </c:numRef>
          </c:val>
          <c:extLst xmlns:c16r2="http://schemas.microsoft.com/office/drawing/2015/06/chart">
            <c:ext xmlns:c16="http://schemas.microsoft.com/office/drawing/2014/chart" uri="{C3380CC4-5D6E-409C-BE32-E72D297353CC}">
              <c16:uniqueId val="{00000001-262B-4A8E-AE15-21F337009F0C}"/>
            </c:ext>
          </c:extLst>
        </c:ser>
        <c:dLbls>
          <c:showLegendKey val="0"/>
          <c:showVal val="0"/>
          <c:showCatName val="0"/>
          <c:showSerName val="0"/>
          <c:showPercent val="0"/>
          <c:showBubbleSize val="0"/>
        </c:dLbls>
        <c:gapWidth val="150"/>
        <c:axId val="2130140096"/>
        <c:axId val="2130294880"/>
      </c:barChart>
      <c:catAx>
        <c:axId val="21301400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Culture Variable</a:t>
                </a:r>
              </a:p>
            </c:rich>
          </c:tx>
          <c:layout/>
          <c:overlay val="0"/>
          <c:spPr>
            <a:noFill/>
            <a:ln>
              <a:noFill/>
            </a:ln>
            <a:effectLst/>
          </c:spPr>
        </c:title>
        <c:numFmt formatCode="General" sourceLinked="1"/>
        <c:majorTickMark val="cross"/>
        <c:minorTickMark val="cross"/>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0294880"/>
        <c:crosses val="autoZero"/>
        <c:auto val="1"/>
        <c:lblAlgn val="ctr"/>
        <c:lblOffset val="100"/>
        <c:noMultiLvlLbl val="1"/>
      </c:catAx>
      <c:valAx>
        <c:axId val="2130294880"/>
        <c:scaling>
          <c:orientation val="minMax"/>
          <c:max val="5.0"/>
        </c:scaling>
        <c:delete val="0"/>
        <c:axPos val="l"/>
        <c:majorGridlines>
          <c:spPr>
            <a:ln w="6350" cap="flat" cmpd="sng" algn="ctr">
              <a:solidFill>
                <a:srgbClr val="B7B7B7"/>
              </a:solidFill>
              <a:prstDash val="solid"/>
              <a:round/>
            </a:ln>
            <a:effectLst/>
          </c:spPr>
        </c:majorGridlines>
        <c:minorGridlines>
          <c:spPr>
            <a:ln w="6350" cap="flat" cmpd="sng" algn="ctr">
              <a:solidFill>
                <a:srgbClr val="CCCCCC">
                  <a:alpha val="0"/>
                </a:srgbClr>
              </a:solidFill>
              <a:prstDash val="solid"/>
              <a:round/>
            </a:ln>
            <a:effectLst/>
          </c:spPr>
        </c:minorGridlines>
        <c:title>
          <c:tx>
            <c:rich>
              <a:bodyPr rot="-54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Mean Attribution Rating</a:t>
                </a:r>
              </a:p>
            </c:rich>
          </c:tx>
          <c:layout>
            <c:manualLayout>
              <c:xMode val="edge"/>
              <c:yMode val="edge"/>
              <c:x val="0.00884466556108347"/>
              <c:y val="0.170922313956039"/>
            </c:manualLayout>
          </c:layout>
          <c:overlay val="0"/>
          <c:spPr>
            <a:noFill/>
            <a:ln>
              <a:noFill/>
            </a:ln>
            <a:effectLst/>
          </c:spPr>
        </c:title>
        <c:numFmt formatCode="0.00" sourceLinked="1"/>
        <c:majorTickMark val="cross"/>
        <c:minorTickMark val="cross"/>
        <c:tickLblPos val="nextTo"/>
        <c:spPr>
          <a:noFill/>
          <a:ln w="476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0140096"/>
        <c:crosses val="autoZero"/>
        <c:crossBetween val="between"/>
        <c:majorUnit val="1.0"/>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zero"/>
    <c:showDLblsOverMax val="1"/>
  </c:chart>
  <c:spPr>
    <a:solidFill>
      <a:schemeClr val="bg1"/>
    </a:solidFill>
    <a:ln w="6350" cap="flat" cmpd="sng" algn="ctr">
      <a:solidFill>
        <a:schemeClr val="tx1">
          <a:tint val="75000"/>
        </a:schemeClr>
      </a:solidFill>
      <a:prstDash val="solid"/>
      <a:round/>
    </a:ln>
    <a:effectLst/>
  </c:spPr>
  <c:txPr>
    <a:bodyPr/>
    <a:lstStyle/>
    <a:p>
      <a:pPr>
        <a:defRPr sz="1400" b="0">
          <a:latin typeface="Times New Roman" charset="0"/>
          <a:ea typeface="Times New Roman" charset="0"/>
          <a:cs typeface="Times New Roman"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1"/>
        <c:ser>
          <c:idx val="0"/>
          <c:order val="0"/>
          <c:tx>
            <c:strRef>
              <c:f>stress!$B$1</c:f>
              <c:strCache>
                <c:ptCount val="1"/>
                <c:pt idx="0">
                  <c:v>2nd Person</c:v>
                </c:pt>
              </c:strCache>
            </c:strRef>
          </c:tx>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invertIfNegative val="1"/>
          <c:errBars>
            <c:errBarType val="both"/>
            <c:errValType val="cust"/>
            <c:noEndCap val="0"/>
            <c:plus>
              <c:numRef>
                <c:f>stress!$H$13:$H$14</c:f>
                <c:numCache>
                  <c:formatCode>General</c:formatCode>
                  <c:ptCount val="2"/>
                  <c:pt idx="0">
                    <c:v>0.327</c:v>
                  </c:pt>
                  <c:pt idx="1">
                    <c:v>0.271</c:v>
                  </c:pt>
                </c:numCache>
              </c:numRef>
            </c:plus>
            <c:minus>
              <c:numRef>
                <c:f>stress!$H$13:$H$14</c:f>
                <c:numCache>
                  <c:formatCode>General</c:formatCode>
                  <c:ptCount val="2"/>
                  <c:pt idx="0">
                    <c:v>0.327</c:v>
                  </c:pt>
                  <c:pt idx="1">
                    <c:v>0.271</c:v>
                  </c:pt>
                </c:numCache>
              </c:numRef>
            </c:minus>
            <c:spPr>
              <a:solidFill>
                <a:schemeClr val="tx1"/>
              </a:solidFill>
              <a:ln w="6350" cap="flat" cmpd="sng" algn="ctr">
                <a:solidFill>
                  <a:schemeClr val="tx1"/>
                </a:solidFill>
                <a:prstDash val="solid"/>
                <a:round/>
              </a:ln>
              <a:effectLst/>
            </c:spPr>
          </c:errBars>
          <c:cat>
            <c:strRef>
              <c:f>stress!$A$2:$A$3</c:f>
              <c:strCache>
                <c:ptCount val="2"/>
                <c:pt idx="0">
                  <c:v>Japanese</c:v>
                </c:pt>
                <c:pt idx="1">
                  <c:v>American</c:v>
                </c:pt>
              </c:strCache>
            </c:strRef>
          </c:cat>
          <c:val>
            <c:numRef>
              <c:f>stress!$B$2:$B$3</c:f>
              <c:numCache>
                <c:formatCode>General</c:formatCode>
                <c:ptCount val="2"/>
                <c:pt idx="0">
                  <c:v>4.359999999999998</c:v>
                </c:pt>
                <c:pt idx="1">
                  <c:v>3.34</c:v>
                </c:pt>
              </c:numCache>
            </c:numRef>
          </c:val>
          <c:extLst xmlns:c16r2="http://schemas.microsoft.com/office/drawing/2015/06/chart">
            <c:ext xmlns:c16="http://schemas.microsoft.com/office/drawing/2014/chart" uri="{C3380CC4-5D6E-409C-BE32-E72D297353CC}">
              <c16:uniqueId val="{00000000-6106-4151-B182-1BD793912D10}"/>
            </c:ext>
          </c:extLst>
        </c:ser>
        <c:ser>
          <c:idx val="1"/>
          <c:order val="1"/>
          <c:tx>
            <c:strRef>
              <c:f>stress!$C$1</c:f>
              <c:strCache>
                <c:ptCount val="1"/>
                <c:pt idx="0">
                  <c:v>3rd Person</c:v>
                </c:pt>
              </c:strCache>
            </c:strRef>
          </c:tx>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c:spPr>
          <c:invertIfNegative val="1"/>
          <c:errBars>
            <c:errBarType val="both"/>
            <c:errValType val="cust"/>
            <c:noEndCap val="0"/>
            <c:plus>
              <c:numRef>
                <c:f>stress!$I$13:$I$14</c:f>
                <c:numCache>
                  <c:formatCode>General</c:formatCode>
                  <c:ptCount val="2"/>
                  <c:pt idx="0">
                    <c:v>0.226</c:v>
                  </c:pt>
                  <c:pt idx="1">
                    <c:v>0.205</c:v>
                  </c:pt>
                </c:numCache>
              </c:numRef>
            </c:plus>
            <c:minus>
              <c:numRef>
                <c:f>stress!$I$13:$I$14</c:f>
                <c:numCache>
                  <c:formatCode>General</c:formatCode>
                  <c:ptCount val="2"/>
                  <c:pt idx="0">
                    <c:v>0.226</c:v>
                  </c:pt>
                  <c:pt idx="1">
                    <c:v>0.205</c:v>
                  </c:pt>
                </c:numCache>
              </c:numRef>
            </c:minus>
            <c:spPr>
              <a:solidFill>
                <a:schemeClr val="tx1"/>
              </a:solidFill>
              <a:ln w="6350" cap="flat" cmpd="sng" algn="ctr">
                <a:solidFill>
                  <a:schemeClr val="tx1"/>
                </a:solidFill>
                <a:prstDash val="solid"/>
                <a:round/>
              </a:ln>
              <a:effectLst/>
            </c:spPr>
          </c:errBars>
          <c:cat>
            <c:strRef>
              <c:f>stress!$A$2:$A$3</c:f>
              <c:strCache>
                <c:ptCount val="2"/>
                <c:pt idx="0">
                  <c:v>Japanese</c:v>
                </c:pt>
                <c:pt idx="1">
                  <c:v>American</c:v>
                </c:pt>
              </c:strCache>
            </c:strRef>
          </c:cat>
          <c:val>
            <c:numRef>
              <c:f>stress!$C$2:$C$3</c:f>
              <c:numCache>
                <c:formatCode>General</c:formatCode>
                <c:ptCount val="2"/>
                <c:pt idx="0">
                  <c:v>4.24</c:v>
                </c:pt>
                <c:pt idx="1">
                  <c:v>2.93</c:v>
                </c:pt>
              </c:numCache>
            </c:numRef>
          </c:val>
          <c:extLst xmlns:c16r2="http://schemas.microsoft.com/office/drawing/2015/06/chart">
            <c:ext xmlns:c16="http://schemas.microsoft.com/office/drawing/2014/chart" uri="{C3380CC4-5D6E-409C-BE32-E72D297353CC}">
              <c16:uniqueId val="{00000001-6106-4151-B182-1BD793912D10}"/>
            </c:ext>
          </c:extLst>
        </c:ser>
        <c:dLbls>
          <c:showLegendKey val="0"/>
          <c:showVal val="0"/>
          <c:showCatName val="0"/>
          <c:showSerName val="0"/>
          <c:showPercent val="0"/>
          <c:showBubbleSize val="0"/>
        </c:dLbls>
        <c:gapWidth val="150"/>
        <c:axId val="2133424768"/>
        <c:axId val="2133430720"/>
      </c:barChart>
      <c:catAx>
        <c:axId val="21334247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Culture Variable</a:t>
                </a:r>
              </a:p>
            </c:rich>
          </c:tx>
          <c:layout/>
          <c:overlay val="0"/>
          <c:spPr>
            <a:noFill/>
            <a:ln>
              <a:noFill/>
            </a:ln>
            <a:effectLst/>
          </c:spPr>
        </c:title>
        <c:numFmt formatCode="General" sourceLinked="1"/>
        <c:majorTickMark val="cross"/>
        <c:minorTickMark val="cross"/>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3430720"/>
        <c:crosses val="autoZero"/>
        <c:auto val="1"/>
        <c:lblAlgn val="ctr"/>
        <c:lblOffset val="100"/>
        <c:noMultiLvlLbl val="1"/>
      </c:catAx>
      <c:valAx>
        <c:axId val="2133430720"/>
        <c:scaling>
          <c:orientation val="minMax"/>
          <c:max val="5.0"/>
        </c:scaling>
        <c:delete val="0"/>
        <c:axPos val="l"/>
        <c:majorGridlines>
          <c:spPr>
            <a:ln w="6350" cap="flat" cmpd="sng" algn="ctr">
              <a:solidFill>
                <a:srgbClr val="B7B7B7"/>
              </a:solidFill>
              <a:prstDash val="solid"/>
              <a:round/>
            </a:ln>
            <a:effectLst/>
          </c:spPr>
        </c:majorGridlines>
        <c:minorGridlines>
          <c:spPr>
            <a:ln w="6350" cap="flat" cmpd="sng" algn="ctr">
              <a:solidFill>
                <a:srgbClr val="CCCCCC">
                  <a:alpha val="0"/>
                </a:srgbClr>
              </a:solidFill>
              <a:prstDash val="solid"/>
              <a:round/>
            </a:ln>
            <a:effectLst/>
          </c:spPr>
        </c:minorGridlines>
        <c:title>
          <c:tx>
            <c:rich>
              <a:bodyPr rot="-54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r>
                  <a:rPr lang="en-US"/>
                  <a:t>Mean Attribution Rating</a:t>
                </a:r>
              </a:p>
            </c:rich>
          </c:tx>
          <c:layout>
            <c:manualLayout>
              <c:xMode val="edge"/>
              <c:yMode val="edge"/>
              <c:x val="0.0087431693989071"/>
              <c:y val="0.170922313956039"/>
            </c:manualLayout>
          </c:layout>
          <c:overlay val="0"/>
          <c:spPr>
            <a:noFill/>
            <a:ln>
              <a:noFill/>
            </a:ln>
            <a:effectLst/>
          </c:spPr>
        </c:title>
        <c:numFmt formatCode="General" sourceLinked="1"/>
        <c:majorTickMark val="cross"/>
        <c:minorTickMark val="cross"/>
        <c:tickLblPos val="nextTo"/>
        <c:spPr>
          <a:noFill/>
          <a:ln w="476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3424768"/>
        <c:crosses val="autoZero"/>
        <c:crossBetween val="between"/>
        <c:majorUnit val="1.0"/>
        <c:minorUnit val="0.1"/>
      </c:valAx>
      <c:spPr>
        <a:solidFill>
          <a:schemeClr val="bg1"/>
        </a:solid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zero"/>
    <c:showDLblsOverMax val="1"/>
  </c:chart>
  <c:spPr>
    <a:solidFill>
      <a:schemeClr val="bg1"/>
    </a:solidFill>
    <a:ln w="6350" cap="flat" cmpd="sng" algn="ctr">
      <a:solidFill>
        <a:schemeClr val="tx1">
          <a:tint val="75000"/>
        </a:schemeClr>
      </a:solidFill>
      <a:prstDash val="solid"/>
      <a:round/>
    </a:ln>
    <a:effectLst/>
  </c:spPr>
  <c:txPr>
    <a:bodyPr/>
    <a:lstStyle/>
    <a:p>
      <a:pPr>
        <a:defRPr sz="1400" b="0">
          <a:latin typeface="Times New Roman" charset="0"/>
          <a:ea typeface="Times New Roman" charset="0"/>
          <a:cs typeface="Times New Roman"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46333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23928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42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891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Previous studies in the area of mental health stigma have shown that minority and ethnic groups tend to have higher negative stigma regarding people with mental health issues. In turn, people in these minority groups are less likely to seek help when needed, resulting in poor treatment in the community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some Eastern cultures emphasizing spiritual and supernatural causes and Western cultures emphasizing biological causes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parental beliefs and self-stigma also impact mental health attributions and help- seeking</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9561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Japanese groups will have higher rates of supernatural/religious, Just World, and normalization attribute</a:t>
            </a:r>
            <a:endParaRPr/>
          </a:p>
          <a:p>
            <a:pPr marL="0" lvl="0" indent="0" algn="l" rtl="0">
              <a:spcBef>
                <a:spcPts val="0"/>
              </a:spcBef>
              <a:spcAft>
                <a:spcPts val="0"/>
              </a:spcAft>
              <a:buNone/>
            </a:pPr>
            <a:r>
              <a:rPr lang="en-US" sz="1200"/>
              <a:t>American groups will have higher rates of biological attribute</a:t>
            </a:r>
            <a:endParaRPr/>
          </a:p>
          <a:p>
            <a:pPr marL="0" lvl="0" indent="0" algn="l" rtl="0">
              <a:spcBef>
                <a:spcPts val="0"/>
              </a:spcBef>
              <a:spcAft>
                <a:spcPts val="0"/>
              </a:spcAft>
              <a:buNone/>
            </a:pPr>
            <a:r>
              <a:rPr lang="en-US" sz="1200"/>
              <a:t>2</a:t>
            </a:r>
            <a:r>
              <a:rPr lang="en-US" sz="1200" baseline="30000"/>
              <a:t>nd</a:t>
            </a:r>
            <a:r>
              <a:rPr lang="en-US" sz="1200"/>
              <a:t> point-of-view groups will have higher rates of the personal attribute</a:t>
            </a:r>
            <a:endParaRPr/>
          </a:p>
          <a:p>
            <a:pPr marL="0" lvl="0" indent="0" algn="l" rtl="0">
              <a:spcBef>
                <a:spcPts val="0"/>
              </a:spcBef>
              <a:spcAft>
                <a:spcPts val="0"/>
              </a:spcAft>
              <a:buNone/>
            </a:pPr>
            <a:endParaRPr/>
          </a:p>
        </p:txBody>
      </p:sp>
      <p:sp>
        <p:nvSpPr>
          <p:cNvPr id="161" name="Google Shape;1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4090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51941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Norm: sig. interaction culturexpov</a:t>
            </a:r>
            <a:endParaRPr/>
          </a:p>
          <a:p>
            <a:pPr marL="0" lvl="0" indent="0" algn="l" rtl="0">
              <a:spcBef>
                <a:spcPts val="0"/>
              </a:spcBef>
              <a:spcAft>
                <a:spcPts val="0"/>
              </a:spcAft>
              <a:buNone/>
            </a:pPr>
            <a:r>
              <a:rPr lang="en-US"/>
              <a:t>	japanese 3</a:t>
            </a:r>
            <a:r>
              <a:rPr lang="en-US" baseline="30000"/>
              <a:t>rd</a:t>
            </a:r>
            <a:r>
              <a:rPr lang="en-US"/>
              <a:t> person seen as not normal, 2</a:t>
            </a:r>
            <a:r>
              <a:rPr lang="en-US" baseline="30000"/>
              <a:t>nd</a:t>
            </a:r>
            <a:r>
              <a:rPr lang="en-US"/>
              <a:t> person seen as normal</a:t>
            </a:r>
            <a:endParaRPr/>
          </a:p>
          <a:p>
            <a:pPr marL="0" lvl="0" indent="0" algn="l" rtl="0">
              <a:spcBef>
                <a:spcPts val="0"/>
              </a:spcBef>
              <a:spcAft>
                <a:spcPts val="0"/>
              </a:spcAft>
              <a:buNone/>
            </a:pPr>
            <a:r>
              <a:rPr lang="en-US"/>
              <a:t>	US 3</a:t>
            </a:r>
            <a:r>
              <a:rPr lang="en-US" baseline="30000"/>
              <a:t>rd</a:t>
            </a:r>
            <a:r>
              <a:rPr lang="en-US"/>
              <a:t> person seen as normal, 2</a:t>
            </a:r>
            <a:r>
              <a:rPr lang="en-US" baseline="30000"/>
              <a:t>nd</a:t>
            </a:r>
            <a:r>
              <a:rPr lang="en-US"/>
              <a:t> person seen as not normal</a:t>
            </a:r>
            <a:endParaRPr/>
          </a:p>
          <a:p>
            <a:pPr marL="0" lvl="0" indent="0" algn="l" rtl="0">
              <a:spcBef>
                <a:spcPts val="0"/>
              </a:spcBef>
              <a:spcAft>
                <a:spcPts val="0"/>
              </a:spcAft>
              <a:buNone/>
            </a:pPr>
            <a:r>
              <a:rPr lang="en-US"/>
              <a:t>Personal: sig. main effect pov</a:t>
            </a:r>
            <a:endParaRPr/>
          </a:p>
          <a:p>
            <a:pPr marL="0" lvl="0" indent="0" algn="l" rtl="0">
              <a:spcBef>
                <a:spcPts val="0"/>
              </a:spcBef>
              <a:spcAft>
                <a:spcPts val="0"/>
              </a:spcAft>
              <a:buNone/>
            </a:pPr>
            <a:r>
              <a:rPr lang="en-US"/>
              <a:t>	2</a:t>
            </a:r>
            <a:r>
              <a:rPr lang="en-US" baseline="30000"/>
              <a:t>nd</a:t>
            </a:r>
            <a:r>
              <a:rPr lang="en-US"/>
              <a:t> pov both groups tended to blame themselves more than 3</a:t>
            </a:r>
            <a:r>
              <a:rPr lang="en-US" baseline="30000"/>
              <a:t>rd</a:t>
            </a:r>
            <a:r>
              <a:rPr lang="en-US"/>
              <a:t> pov (higher negative self-stigma)</a:t>
            </a:r>
            <a:endParaRPr/>
          </a:p>
          <a:p>
            <a:pPr marL="0" lvl="0" indent="0" algn="l" rtl="0">
              <a:spcBef>
                <a:spcPts val="0"/>
              </a:spcBef>
              <a:spcAft>
                <a:spcPts val="0"/>
              </a:spcAft>
              <a:buNone/>
            </a:pPr>
            <a:r>
              <a:rPr lang="en-US"/>
              <a:t>Support: sig. main effect culture</a:t>
            </a:r>
            <a:endParaRPr/>
          </a:p>
          <a:p>
            <a:pPr marL="0" lvl="0" indent="0" algn="l" rtl="0">
              <a:spcBef>
                <a:spcPts val="0"/>
              </a:spcBef>
              <a:spcAft>
                <a:spcPts val="0"/>
              </a:spcAft>
              <a:buNone/>
            </a:pPr>
            <a:r>
              <a:rPr lang="en-US"/>
              <a:t>	Japanese place more emphasis on support/environment</a:t>
            </a:r>
            <a:endParaRPr/>
          </a:p>
          <a:p>
            <a:pPr marL="0" lvl="0" indent="0" algn="l" rtl="0">
              <a:spcBef>
                <a:spcPts val="0"/>
              </a:spcBef>
              <a:spcAft>
                <a:spcPts val="0"/>
              </a:spcAft>
              <a:buNone/>
            </a:pPr>
            <a:r>
              <a:rPr lang="en-US"/>
              <a:t>Stress: sig. main effect culture</a:t>
            </a:r>
            <a:endParaRPr/>
          </a:p>
          <a:p>
            <a:pPr marL="0" lvl="0" indent="0" algn="l" rtl="0">
              <a:spcBef>
                <a:spcPts val="0"/>
              </a:spcBef>
              <a:spcAft>
                <a:spcPts val="0"/>
              </a:spcAft>
              <a:buNone/>
            </a:pPr>
            <a:r>
              <a:rPr lang="en-US"/>
              <a:t>	Japanese sees general environment as a greater factor in affecting mental health</a:t>
            </a:r>
            <a:endParaRPr/>
          </a:p>
        </p:txBody>
      </p:sp>
      <p:sp>
        <p:nvSpPr>
          <p:cNvPr id="180" name="Google Shape;18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12190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Differences in cultures have changed compared to previous studies</a:t>
            </a:r>
            <a:endParaRPr/>
          </a:p>
          <a:p>
            <a:pPr marL="0" lvl="0" indent="0" algn="l" rtl="0">
              <a:spcBef>
                <a:spcPts val="0"/>
              </a:spcBef>
              <a:spcAft>
                <a:spcPts val="0"/>
              </a:spcAft>
              <a:buNone/>
            </a:pPr>
            <a:r>
              <a:rPr lang="en-US"/>
              <a:t>By understanding how different cultures view mental health we can help organize more culturally appropriate mental health services and encourage minorities to seek help</a:t>
            </a:r>
            <a:endParaRPr/>
          </a:p>
          <a:p>
            <a:pPr marL="0" lvl="0" indent="0" algn="l" rtl="0">
              <a:spcBef>
                <a:spcPts val="0"/>
              </a:spcBef>
              <a:spcAft>
                <a:spcPts val="0"/>
              </a:spcAft>
              <a:buNone/>
            </a:pPr>
            <a:r>
              <a:rPr lang="en-US"/>
              <a:t>Improve education of poor mental health and ”mental health literacy”</a:t>
            </a:r>
            <a:endParaRPr/>
          </a:p>
          <a:p>
            <a:pPr marL="0" lvl="0" indent="0" algn="l" rtl="0">
              <a:spcBef>
                <a:spcPts val="0"/>
              </a:spcBef>
              <a:spcAft>
                <a:spcPts val="0"/>
              </a:spcAft>
              <a:buNone/>
            </a:pPr>
            <a:r>
              <a:rPr lang="en-US"/>
              <a:t>	In other words, increase the amount of accurate knowledge the general public has about mental health</a:t>
            </a: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02884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20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40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92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3"/>
          <p:cNvGrpSpPr/>
          <p:nvPr/>
        </p:nvGrpSpPr>
        <p:grpSpPr>
          <a:xfrm>
            <a:off x="546100" y="-4763"/>
            <a:ext cx="5014912" cy="6862763"/>
            <a:chOff x="2928938" y="-4763"/>
            <a:chExt cx="5014912" cy="6862763"/>
          </a:xfrm>
        </p:grpSpPr>
        <p:sp>
          <p:nvSpPr>
            <p:cNvPr id="24" name="Google Shape;24;p13"/>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5" name="Google Shape;25;p13"/>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13"/>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7" name="Google Shape;27;p13"/>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28" name="Google Shape;28;p13"/>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29" name="Google Shape;29;p13"/>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13"/>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32" name="Google Shape;32;p1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ftr" idx="11"/>
          </p:nvPr>
        </p:nvSpPr>
        <p:spPr>
          <a:xfrm>
            <a:off x="5332412" y="5883275"/>
            <a:ext cx="432404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9" name="Google Shape;89;p22"/>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0" name="Google Shape;90;p2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6" name="Google Shape;96;p2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24"/>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01" name="Google Shape;101;p24"/>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02" name="Google Shape;102;p24"/>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4"/>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4" name="Google Shape;104;p24"/>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5" name="Google Shape;105;p2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5"/>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1" name="Google Shape;111;p2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26"/>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6" name="Google Shape;116;p26"/>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7" name="Google Shape;117;p26"/>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6"/>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19" name="Google Shape;119;p26"/>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0" name="Google Shape;120;p2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6" name="Google Shape;126;p27"/>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7" name="Google Shape;127;p2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8"/>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3" name="Google Shape;133;p2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rot="5400000">
            <a:off x="8065140" y="2353315"/>
            <a:ext cx="5105400" cy="17703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9"/>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9" name="Google Shape;139;p2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38" name="Google Shape;38;p1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4"/>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44" name="Google Shape;44;p15"/>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45" name="Google Shape;45;p1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5" name="Google Shape;55;p1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1" name="Google Shape;61;p18"/>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2" name="Google Shape;62;p18"/>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3" name="Google Shape;63;p18"/>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4" name="Google Shape;64;p1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5" name="Google Shape;75;p20"/>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6" name="Google Shape;76;p2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2" name="Google Shape;82;p21"/>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3" name="Google Shape;83;p2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2"/>
          <p:cNvGrpSpPr/>
          <p:nvPr/>
        </p:nvGrpSpPr>
        <p:grpSpPr>
          <a:xfrm>
            <a:off x="150812" y="0"/>
            <a:ext cx="2436813" cy="6858001"/>
            <a:chOff x="1320800" y="0"/>
            <a:chExt cx="2436813" cy="6858001"/>
          </a:xfrm>
        </p:grpSpPr>
        <p:sp>
          <p:nvSpPr>
            <p:cNvPr id="11" name="Google Shape;11;p12"/>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2" name="Google Shape;12;p12"/>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13" name="Google Shape;13;p12"/>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4" name="Google Shape;14;p12"/>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5" name="Google Shape;15;p12"/>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12"/>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1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2"/>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1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0" name="Google Shape;20;p1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1" name="Google Shape;21;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2.png"/><Relationship Id="rId1" Type="http://schemas.microsoft.com/office/2007/relationships/media" Target="../media/media2.mp3"/><Relationship Id="rId2" Type="http://schemas.openxmlformats.org/officeDocument/2006/relationships/audio" Target="../media/media2.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xml"/><Relationship Id="rId5" Type="http://schemas.openxmlformats.org/officeDocument/2006/relationships/image" Target="../media/image2.png"/><Relationship Id="rId1" Type="http://schemas.microsoft.com/office/2007/relationships/media" Target="../media/media3.mp3"/><Relationship Id="rId2" Type="http://schemas.openxmlformats.org/officeDocument/2006/relationships/audio" Target="../media/media3.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3.png"/><Relationship Id="rId6" Type="http://schemas.openxmlformats.org/officeDocument/2006/relationships/image" Target="../media/image2.png"/><Relationship Id="rId1" Type="http://schemas.microsoft.com/office/2007/relationships/media" Target="../media/media4.mp3"/><Relationship Id="rId2" Type="http://schemas.openxmlformats.org/officeDocument/2006/relationships/audio" Target="../media/media4.mp3"/></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5.xml"/><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chart" Target="../charts/chart3.xml"/><Relationship Id="rId8" Type="http://schemas.openxmlformats.org/officeDocument/2006/relationships/chart" Target="../charts/chart4.xml"/><Relationship Id="rId9" Type="http://schemas.openxmlformats.org/officeDocument/2006/relationships/image" Target="../media/image2.png"/><Relationship Id="rId1" Type="http://schemas.microsoft.com/office/2007/relationships/media" Target="../media/media5.mp3"/><Relationship Id="rId2" Type="http://schemas.openxmlformats.org/officeDocument/2006/relationships/audio" Target="../media/media5.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2.png"/><Relationship Id="rId1" Type="http://schemas.microsoft.com/office/2007/relationships/media" Target="../media/media6.mp3"/><Relationship Id="rId2" Type="http://schemas.openxmlformats.org/officeDocument/2006/relationships/audio" Target="../media/media6.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7.xml"/><Relationship Id="rId5" Type="http://schemas.openxmlformats.org/officeDocument/2006/relationships/image" Target="../media/image2.png"/><Relationship Id="rId1" Type="http://schemas.microsoft.com/office/2007/relationships/media" Target="../media/media7.mp3"/><Relationship Id="rId2" Type="http://schemas.openxmlformats.org/officeDocument/2006/relationships/audio" Target="../media/media7.mp3"/></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2928401" y="557214"/>
            <a:ext cx="8574622" cy="3439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4800"/>
              <a:buFont typeface="Corbel"/>
              <a:buNone/>
            </a:pPr>
            <a:r>
              <a:rPr lang="en-US" sz="4800"/>
              <a:t>The Effects of Culture and Self-Stigma on Public Perception and Mental Health Attributions </a:t>
            </a:r>
            <a:br>
              <a:rPr lang="en-US" sz="4800"/>
            </a:br>
            <a:endParaRPr sz="4800"/>
          </a:p>
        </p:txBody>
      </p:sp>
      <p:sp>
        <p:nvSpPr>
          <p:cNvPr id="148" name="Google Shape;148;p1"/>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4060"/>
              <a:buNone/>
            </a:pPr>
            <a:r>
              <a:rPr lang="en-US" sz="2800"/>
              <a:t>Dena Nashawati</a:t>
            </a:r>
            <a:endParaRPr/>
          </a:p>
          <a:p>
            <a:pPr marL="0" lvl="0" indent="0" algn="r" rtl="0">
              <a:spcBef>
                <a:spcPts val="1160"/>
              </a:spcBef>
              <a:spcAft>
                <a:spcPts val="0"/>
              </a:spcAft>
              <a:buSzPts val="4060"/>
              <a:buNone/>
            </a:pPr>
            <a:r>
              <a:rPr lang="en-US" sz="2800"/>
              <a:t>Advisor: Nathaniel Foster</a:t>
            </a:r>
            <a:endParaRPr/>
          </a:p>
          <a:p>
            <a:pPr marL="0" lvl="0" indent="0" algn="r" rtl="0">
              <a:spcBef>
                <a:spcPts val="1160"/>
              </a:spcBef>
              <a:spcAft>
                <a:spcPts val="0"/>
              </a:spcAft>
              <a:buSzPts val="4060"/>
              <a:buNone/>
            </a:pPr>
            <a:r>
              <a:rPr lang="en-US" sz="2800"/>
              <a:t>Wooster Department of Psychology</a:t>
            </a:r>
            <a:endParaRPr sz="2800"/>
          </a:p>
        </p:txBody>
      </p:sp>
      <p:pic>
        <p:nvPicPr>
          <p:cNvPr id="2" name="intr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9913" y="5384801"/>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248"/>
    </mc:Choice>
    <mc:Fallback>
      <p:transition spd="slow" advTm="17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384" objId="2"/>
        <p14:stopEvt time="17064"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p:nvPr/>
        </p:nvSpPr>
        <p:spPr>
          <a:xfrm>
            <a:off x="1877786" y="179614"/>
            <a:ext cx="10189029" cy="62901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Mizuno, M., Yamaguchi, S., Taneda, A., Hori, H., Aikawa, A., &amp; Fujii, C. (2017). Development of Japanese version of King’s Stigma Scale and its short version: Psychometric properties of a self- stigma measure. </a:t>
            </a:r>
            <a:r>
              <a:rPr lang="en-US" sz="1800" i="1">
                <a:solidFill>
                  <a:schemeClr val="dk1"/>
                </a:solidFill>
                <a:latin typeface="Corbel"/>
                <a:ea typeface="Corbel"/>
                <a:cs typeface="Corbel"/>
                <a:sym typeface="Corbel"/>
              </a:rPr>
              <a:t>Psychiatry &amp; Clinical Neurosciences</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71</a:t>
            </a:r>
            <a:r>
              <a:rPr lang="en-US" sz="1800">
                <a:solidFill>
                  <a:schemeClr val="dk1"/>
                </a:solidFill>
                <a:latin typeface="Corbel"/>
                <a:ea typeface="Corbel"/>
                <a:cs typeface="Corbel"/>
                <a:sym typeface="Corbel"/>
              </a:rPr>
              <a:t>(3), 189–197.</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Olafsdottir, S., &amp; Pescosolido, B. A. (2009). Drawing the Line: The Cultural Cartography of Utilization Recommendations for Mental Health Problems. </a:t>
            </a:r>
            <a:r>
              <a:rPr lang="en-US" sz="1800" i="1">
                <a:solidFill>
                  <a:schemeClr val="dk1"/>
                </a:solidFill>
                <a:latin typeface="Corbel"/>
                <a:ea typeface="Corbel"/>
                <a:cs typeface="Corbel"/>
                <a:sym typeface="Corbel"/>
              </a:rPr>
              <a:t>Journal of Health and Social Behavior</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50</a:t>
            </a:r>
            <a:r>
              <a:rPr lang="en-US" sz="1800">
                <a:solidFill>
                  <a:schemeClr val="dk1"/>
                </a:solidFill>
                <a:latin typeface="Corbel"/>
                <a:ea typeface="Corbel"/>
                <a:cs typeface="Corbel"/>
                <a:sym typeface="Corbel"/>
              </a:rPr>
              <a:t>(2), 228–244.</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Pescosolido, B. A., Monahan, J., Link, B. G., Stueve, A., &amp; Kikuzawa, S. (1999). The public’s view of the competence, dangerousness, and need for legal coercion of persons with mental health problems. </a:t>
            </a:r>
            <a:r>
              <a:rPr lang="en-US" sz="1800" i="1">
                <a:solidFill>
                  <a:schemeClr val="dk1"/>
                </a:solidFill>
                <a:latin typeface="Corbel"/>
                <a:ea typeface="Corbel"/>
                <a:cs typeface="Corbel"/>
                <a:sym typeface="Corbel"/>
              </a:rPr>
              <a:t>American Journal of Public Health</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89</a:t>
            </a:r>
            <a:r>
              <a:rPr lang="en-US" sz="1800">
                <a:solidFill>
                  <a:schemeClr val="dk1"/>
                </a:solidFill>
                <a:latin typeface="Corbel"/>
                <a:ea typeface="Corbel"/>
                <a:cs typeface="Corbel"/>
                <a:sym typeface="Corbel"/>
              </a:rPr>
              <a:t>(9), 1339–1345.</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Ross, S. G., Bruggeman, B., Maldonado, M., &amp; Deiling, M. (2019). Examining Personal, Perceived, Treatment, and Self-Stigma in College Students: The Role of Parent Beliefs and Mental Health Literacy. </a:t>
            </a:r>
            <a:r>
              <a:rPr lang="en-US" sz="1800" i="1">
                <a:solidFill>
                  <a:schemeClr val="dk1"/>
                </a:solidFill>
                <a:latin typeface="Corbel"/>
                <a:ea typeface="Corbel"/>
                <a:cs typeface="Corbel"/>
                <a:sym typeface="Corbel"/>
              </a:rPr>
              <a:t>Journal of College Student Psychotherapy</a:t>
            </a:r>
            <a:r>
              <a:rPr lang="en-US" sz="1800">
                <a:solidFill>
                  <a:schemeClr val="dk1"/>
                </a:solidFill>
                <a:latin typeface="Corbel"/>
                <a:ea typeface="Corbel"/>
                <a:cs typeface="Corbel"/>
                <a:sym typeface="Corbel"/>
              </a:rPr>
              <a:t>, 1–15.</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Sai, G., &amp; Furnham, A. (2013). Identifying depression and schizophrenia using vignettes: A methodological note. </a:t>
            </a:r>
            <a:r>
              <a:rPr lang="en-US" sz="1800" i="1">
                <a:solidFill>
                  <a:schemeClr val="dk1"/>
                </a:solidFill>
                <a:latin typeface="Corbel"/>
                <a:ea typeface="Corbel"/>
                <a:cs typeface="Corbel"/>
                <a:sym typeface="Corbel"/>
              </a:rPr>
              <a:t>Psychiatry Research</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210</a:t>
            </a:r>
            <a:r>
              <a:rPr lang="en-US" sz="1800">
                <a:solidFill>
                  <a:schemeClr val="dk1"/>
                </a:solidFill>
                <a:latin typeface="Corbel"/>
                <a:ea typeface="Corbel"/>
                <a:cs typeface="Corbel"/>
                <a:sym typeface="Corbel"/>
              </a:rPr>
              <a:t>(1), 357–362.</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Saint Arnault, D., &amp; Woo, S. (2018). Testing the influence of cultural determinants on help-seeking theory. </a:t>
            </a:r>
            <a:r>
              <a:rPr lang="en-US" sz="1800" i="1">
                <a:solidFill>
                  <a:schemeClr val="dk1"/>
                </a:solidFill>
                <a:latin typeface="Corbel"/>
                <a:ea typeface="Corbel"/>
                <a:cs typeface="Corbel"/>
                <a:sym typeface="Corbel"/>
              </a:rPr>
              <a:t>American Journal of Orthopsychiatry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88</a:t>
            </a:r>
            <a:r>
              <a:rPr lang="en-US" sz="1800">
                <a:solidFill>
                  <a:schemeClr val="dk1"/>
                </a:solidFill>
                <a:latin typeface="Corbel"/>
                <a:ea typeface="Corbel"/>
                <a:cs typeface="Corbel"/>
                <a:sym typeface="Corbel"/>
              </a:rPr>
              <a:t>(6), 650–660.</a:t>
            </a:r>
            <a:endParaRPr sz="180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mc:Choice xmlns:p14="http://schemas.microsoft.com/office/powerpoint/2010/main" Requires="p14">
      <p:transition spd="slow" p14:dur="2000" advTm="1031"/>
    </mc:Choice>
    <mc:Fallback>
      <p:transition spd="slow" advTm="103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p:nvPr/>
        </p:nvSpPr>
        <p:spPr>
          <a:xfrm>
            <a:off x="1698171" y="261257"/>
            <a:ext cx="10042072" cy="58746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Sheikh, S., &amp; Furnham, A. (2000). A cross-cultural study of mental health beliefs and attitudes towards seeking professional help. </a:t>
            </a:r>
            <a:r>
              <a:rPr lang="en-US" sz="1800" i="1">
                <a:solidFill>
                  <a:schemeClr val="dk1"/>
                </a:solidFill>
                <a:latin typeface="Corbel"/>
                <a:ea typeface="Corbel"/>
                <a:cs typeface="Corbel"/>
                <a:sym typeface="Corbel"/>
              </a:rPr>
              <a:t>Social Psychiatry and Psychiatric Epidemiology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35</a:t>
            </a:r>
            <a:r>
              <a:rPr lang="en-US" sz="1800">
                <a:solidFill>
                  <a:schemeClr val="dk1"/>
                </a:solidFill>
                <a:latin typeface="Corbel"/>
                <a:ea typeface="Corbel"/>
                <a:cs typeface="Corbel"/>
                <a:sym typeface="Corbel"/>
              </a:rPr>
              <a:t>(7), 326– 334.</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Vaughn, L. M., Jacquez, F., &amp; Baker, R. C. (n.d.). </a:t>
            </a:r>
            <a:r>
              <a:rPr lang="en-US" sz="1800" i="1">
                <a:solidFill>
                  <a:schemeClr val="dk1"/>
                </a:solidFill>
                <a:latin typeface="Corbel"/>
                <a:ea typeface="Corbel"/>
                <a:cs typeface="Corbel"/>
                <a:sym typeface="Corbel"/>
              </a:rPr>
              <a:t>Cultural Health Attributions, Beliefs, and Practices: Effects on Healthcare and Medical Education</a:t>
            </a:r>
            <a:r>
              <a:rPr lang="en-US" sz="1800">
                <a:solidFill>
                  <a:schemeClr val="dk1"/>
                </a:solidFill>
                <a:latin typeface="Corbel"/>
                <a:ea typeface="Corbel"/>
                <a:cs typeface="Corbel"/>
                <a:sym typeface="Corbel"/>
              </a:rPr>
              <a:t>. 11. </a:t>
            </a:r>
            <a:endParaRPr sz="1800">
              <a:solidFill>
                <a:schemeClr val="dk1"/>
              </a:solidFill>
              <a:latin typeface="Corbel"/>
              <a:ea typeface="Corbel"/>
              <a:cs typeface="Corbel"/>
              <a:sym typeface="Corbel"/>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Watson, A. C., Otey, E., Westbrook, A. L., Gardner, A. L., Lamb, T. A., Corrigan, P. W., &amp; Fenton, W. S. (2004). Changing Middle Schoolers’ Attitudes About Mental Illness Through Education. </a:t>
            </a:r>
            <a:r>
              <a:rPr lang="en-US" sz="1800" i="1">
                <a:solidFill>
                  <a:schemeClr val="dk1"/>
                </a:solidFill>
                <a:latin typeface="Corbel"/>
                <a:ea typeface="Corbel"/>
                <a:cs typeface="Corbel"/>
                <a:sym typeface="Corbel"/>
              </a:rPr>
              <a:t>Schizophrenia Bulletin</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30</a:t>
            </a:r>
            <a:r>
              <a:rPr lang="en-US" sz="1800">
                <a:solidFill>
                  <a:schemeClr val="dk1"/>
                </a:solidFill>
                <a:latin typeface="Corbel"/>
                <a:ea typeface="Corbel"/>
                <a:cs typeface="Corbel"/>
                <a:sym typeface="Corbel"/>
              </a:rPr>
              <a:t>(3), 563–572.</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Wells, K., Klap, R., Koike, A., &amp; Sherbourne, C. (2001). Ethnic Disparities in Unmet Need for Alcoholism, Drug Abuse, and Mental Health Care. </a:t>
            </a:r>
            <a:r>
              <a:rPr lang="en-US" sz="1800" i="1">
                <a:solidFill>
                  <a:schemeClr val="dk1"/>
                </a:solidFill>
                <a:latin typeface="Corbel"/>
                <a:ea typeface="Corbel"/>
                <a:cs typeface="Corbel"/>
                <a:sym typeface="Corbel"/>
              </a:rPr>
              <a:t>American Journal of Psychiatry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158</a:t>
            </a:r>
            <a:r>
              <a:rPr lang="en-US" sz="1800">
                <a:solidFill>
                  <a:schemeClr val="dk1"/>
                </a:solidFill>
                <a:latin typeface="Corbel"/>
                <a:ea typeface="Corbel"/>
                <a:cs typeface="Corbel"/>
                <a:sym typeface="Corbel"/>
              </a:rPr>
              <a:t>(12), 2027–2032.</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Yeh, M., McCabe, K., Hough, R. L., Lau, A., Fakhry, F., &amp; Garland, A. (2005). Why bother with beliefs? Examining relationships between race/ethnicity, parental beliefs about causes of child problems, and mental health service use. </a:t>
            </a:r>
            <a:r>
              <a:rPr lang="en-US" sz="1800" i="1">
                <a:solidFill>
                  <a:schemeClr val="dk1"/>
                </a:solidFill>
                <a:latin typeface="Corbel"/>
                <a:ea typeface="Corbel"/>
                <a:cs typeface="Corbel"/>
                <a:sym typeface="Corbel"/>
              </a:rPr>
              <a:t>Journal of Consulting and Clinical Psychology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73</a:t>
            </a:r>
            <a:r>
              <a:rPr lang="en-US" sz="1800">
                <a:solidFill>
                  <a:schemeClr val="dk1"/>
                </a:solidFill>
                <a:latin typeface="Corbel"/>
                <a:ea typeface="Corbel"/>
                <a:cs typeface="Corbel"/>
                <a:sym typeface="Corbel"/>
              </a:rPr>
              <a:t>(5), 800–807.</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Zea, M. C. (2000). The development of the Cultural Health Attributions Questionnaire (CHAQ). </a:t>
            </a:r>
            <a:r>
              <a:rPr lang="en-US" sz="1800" i="1">
                <a:solidFill>
                  <a:schemeClr val="dk1"/>
                </a:solidFill>
                <a:latin typeface="Corbel"/>
                <a:ea typeface="Corbel"/>
                <a:cs typeface="Corbel"/>
                <a:sym typeface="Corbel"/>
              </a:rPr>
              <a:t>Cultural Diversity &amp; Ethnic Minority Psychology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6</a:t>
            </a:r>
            <a:r>
              <a:rPr lang="en-US" sz="1800">
                <a:solidFill>
                  <a:schemeClr val="dk1"/>
                </a:solidFill>
                <a:latin typeface="Corbel"/>
                <a:ea typeface="Corbel"/>
                <a:cs typeface="Corbel"/>
                <a:sym typeface="Corbel"/>
              </a:rPr>
              <a:t>(3), 268–283.</a:t>
            </a:r>
            <a:endParaRPr sz="180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mc:Choice xmlns:p14="http://schemas.microsoft.com/office/powerpoint/2010/main" Requires="p14">
      <p:transition spd="slow" p14:dur="2000" advTm="2176"/>
    </mc:Choice>
    <mc:Fallback>
      <p:transition spd="slow" advTm="217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1484309" y="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b="1"/>
              <a:t>Introduction</a:t>
            </a:r>
            <a:endParaRPr b="1"/>
          </a:p>
        </p:txBody>
      </p:sp>
      <p:sp>
        <p:nvSpPr>
          <p:cNvPr id="156" name="Google Shape;156;p2"/>
          <p:cNvSpPr txBox="1">
            <a:spLocks noGrp="1"/>
          </p:cNvSpPr>
          <p:nvPr>
            <p:ph type="body" idx="1"/>
          </p:nvPr>
        </p:nvSpPr>
        <p:spPr>
          <a:xfrm>
            <a:off x="1484260" y="3138292"/>
            <a:ext cx="10018800" cy="2353800"/>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4060"/>
              <a:buChar char="•"/>
            </a:pPr>
            <a:r>
              <a:rPr lang="en-US" sz="2800"/>
              <a:t>Purpose: evaluate the effects that different cultures and perspectives have on the stigma of mental health</a:t>
            </a:r>
            <a:endParaRPr/>
          </a:p>
          <a:p>
            <a:pPr marL="285750" lvl="0" indent="-27940" algn="l" rtl="0">
              <a:spcBef>
                <a:spcPts val="1160"/>
              </a:spcBef>
              <a:spcAft>
                <a:spcPts val="0"/>
              </a:spcAft>
              <a:buSzPts val="4060"/>
              <a:buNone/>
            </a:pPr>
            <a:endParaRPr sz="2800"/>
          </a:p>
          <a:p>
            <a:pPr marL="285750" lvl="0" indent="-27940" algn="l" rtl="0">
              <a:spcBef>
                <a:spcPts val="1160"/>
              </a:spcBef>
              <a:spcAft>
                <a:spcPts val="0"/>
              </a:spcAft>
              <a:buSzPts val="4060"/>
              <a:buNone/>
            </a:pPr>
            <a:endParaRPr sz="2800"/>
          </a:p>
          <a:p>
            <a:pPr marL="285750" lvl="0" indent="-285750" algn="l" rtl="0">
              <a:spcBef>
                <a:spcPts val="1160"/>
              </a:spcBef>
              <a:spcAft>
                <a:spcPts val="0"/>
              </a:spcAft>
              <a:buSzPts val="4060"/>
              <a:buChar char="•"/>
            </a:pPr>
            <a:r>
              <a:rPr lang="en-US" sz="2800"/>
              <a:t>Goal: specifically look at Japanese and American students in terms of culture instead of race or ethnicity</a:t>
            </a:r>
            <a:endParaRPr sz="2800"/>
          </a:p>
          <a:p>
            <a:pPr marL="285750" lvl="0" indent="-27940" algn="l" rtl="0">
              <a:spcBef>
                <a:spcPts val="1160"/>
              </a:spcBef>
              <a:spcAft>
                <a:spcPts val="0"/>
              </a:spcAft>
              <a:buSzPts val="4060"/>
              <a:buNone/>
            </a:pPr>
            <a:endParaRPr sz="2800"/>
          </a:p>
          <a:p>
            <a:pPr marL="285750" lvl="0" indent="-27940" algn="l" rtl="0">
              <a:spcBef>
                <a:spcPts val="1160"/>
              </a:spcBef>
              <a:spcAft>
                <a:spcPts val="0"/>
              </a:spcAft>
              <a:buSzPts val="4060"/>
              <a:buNone/>
            </a:pPr>
            <a:endParaRPr sz="2800"/>
          </a:p>
        </p:txBody>
      </p:sp>
      <p:pic>
        <p:nvPicPr>
          <p:cNvPr id="2" name="W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9210" y="5492092"/>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1113"/>
    </mc:Choice>
    <mc:Fallback>
      <p:transition spd="slow" advTm="101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1" objId="2"/>
        <p14:stopEvt time="101000"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
          <p:cNvSpPr txBox="1">
            <a:spLocks noGrp="1"/>
          </p:cNvSpPr>
          <p:nvPr>
            <p:ph type="title"/>
          </p:nvPr>
        </p:nvSpPr>
        <p:spPr>
          <a:xfrm>
            <a:off x="1484312" y="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b="1"/>
              <a:t>Questions and Hypotheses</a:t>
            </a:r>
            <a:endParaRPr b="1"/>
          </a:p>
        </p:txBody>
      </p:sp>
      <p:sp>
        <p:nvSpPr>
          <p:cNvPr id="164" name="Google Shape;164;p4"/>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4060"/>
              <a:buChar char="•"/>
            </a:pPr>
            <a:r>
              <a:rPr lang="en-US" sz="2800"/>
              <a:t>How does culture affect mental health attributions? </a:t>
            </a:r>
            <a:endParaRPr sz="2800"/>
          </a:p>
          <a:p>
            <a:pPr marL="285750" lvl="0" indent="-27940" algn="l" rtl="0">
              <a:spcBef>
                <a:spcPts val="1160"/>
              </a:spcBef>
              <a:spcAft>
                <a:spcPts val="0"/>
              </a:spcAft>
              <a:buSzPts val="4060"/>
              <a:buNone/>
            </a:pPr>
            <a:endParaRPr sz="2800"/>
          </a:p>
          <a:p>
            <a:pPr marL="285750" lvl="0" indent="-285750" algn="l" rtl="0">
              <a:spcBef>
                <a:spcPts val="1160"/>
              </a:spcBef>
              <a:spcAft>
                <a:spcPts val="0"/>
              </a:spcAft>
              <a:buSzPts val="4060"/>
              <a:buChar char="•"/>
            </a:pPr>
            <a:r>
              <a:rPr lang="en-US" sz="2800"/>
              <a:t>When presented with a 2</a:t>
            </a:r>
            <a:r>
              <a:rPr lang="en-US" sz="2800" baseline="30000"/>
              <a:t>nd</a:t>
            </a:r>
            <a:r>
              <a:rPr lang="en-US" sz="2800"/>
              <a:t> point-of-view vignette, will the results change?</a:t>
            </a:r>
            <a:endParaRPr sz="2800"/>
          </a:p>
          <a:p>
            <a:pPr marL="285750" lvl="0" indent="-27940" algn="l" rtl="0">
              <a:spcBef>
                <a:spcPts val="1160"/>
              </a:spcBef>
              <a:spcAft>
                <a:spcPts val="0"/>
              </a:spcAft>
              <a:buSzPts val="4060"/>
              <a:buNone/>
            </a:pPr>
            <a:endParaRPr sz="2800"/>
          </a:p>
        </p:txBody>
      </p:sp>
      <p:sp>
        <p:nvSpPr>
          <p:cNvPr id="165" name="Google Shape;165;p4"/>
          <p:cNvSpPr txBox="1">
            <a:spLocks noGrp="1"/>
          </p:cNvSpPr>
          <p:nvPr>
            <p:ph type="body" idx="2"/>
          </p:nvPr>
        </p:nvSpPr>
        <p:spPr>
          <a:xfrm>
            <a:off x="6379367" y="2506134"/>
            <a:ext cx="5123658" cy="3285066"/>
          </a:xfrm>
          <a:prstGeom prst="rect">
            <a:avLst/>
          </a:prstGeom>
          <a:noFill/>
          <a:ln>
            <a:noFill/>
          </a:ln>
        </p:spPr>
        <p:txBody>
          <a:bodyPr spcFirstLastPara="1" wrap="square" lIns="91425" tIns="45700" rIns="91425" bIns="45700" anchor="ctr" anchorCtr="0">
            <a:noAutofit/>
          </a:bodyPr>
          <a:lstStyle/>
          <a:p>
            <a:pPr marL="285750" lvl="0" indent="-285750" algn="l" rtl="0">
              <a:spcBef>
                <a:spcPts val="0"/>
              </a:spcBef>
              <a:spcAft>
                <a:spcPts val="0"/>
              </a:spcAft>
              <a:buSzPts val="4060"/>
              <a:buChar char="•"/>
            </a:pPr>
            <a:r>
              <a:rPr lang="en-US" sz="2800"/>
              <a:t>Japanese: higher rates of supernatural, normalization attribute</a:t>
            </a:r>
            <a:endParaRPr/>
          </a:p>
          <a:p>
            <a:pPr marL="285750" lvl="0" indent="-27940" algn="l" rtl="0">
              <a:spcBef>
                <a:spcPts val="1160"/>
              </a:spcBef>
              <a:spcAft>
                <a:spcPts val="0"/>
              </a:spcAft>
              <a:buSzPts val="4060"/>
              <a:buNone/>
            </a:pPr>
            <a:endParaRPr sz="2800"/>
          </a:p>
          <a:p>
            <a:pPr marL="285750" lvl="0" indent="-285750" algn="l" rtl="0">
              <a:spcBef>
                <a:spcPts val="1160"/>
              </a:spcBef>
              <a:spcAft>
                <a:spcPts val="0"/>
              </a:spcAft>
              <a:buSzPts val="4060"/>
              <a:buChar char="•"/>
            </a:pPr>
            <a:r>
              <a:rPr lang="en-US" sz="2800"/>
              <a:t>2</a:t>
            </a:r>
            <a:r>
              <a:rPr lang="en-US" sz="2800" baseline="30000"/>
              <a:t>nd</a:t>
            </a:r>
            <a:r>
              <a:rPr lang="en-US" sz="2800"/>
              <a:t>-point-of-view: higher rates of personal attribute</a:t>
            </a:r>
            <a:endParaRPr sz="2800"/>
          </a:p>
        </p:txBody>
      </p:sp>
      <p:pic>
        <p:nvPicPr>
          <p:cNvPr id="2" name="Q&amp;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9000" y="55880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245"/>
    </mc:Choice>
    <mc:Fallback>
      <p:transition spd="slow" advTm="54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7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2" objId="2"/>
        <p14:stopEvt time="52862"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1500310" y="-287750"/>
            <a:ext cx="10018800" cy="1752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b="1"/>
              <a:t>Methods</a:t>
            </a:r>
            <a:endParaRPr b="1"/>
          </a:p>
        </p:txBody>
      </p:sp>
      <p:sp>
        <p:nvSpPr>
          <p:cNvPr id="173" name="Google Shape;173;p3"/>
          <p:cNvSpPr txBox="1">
            <a:spLocks noGrp="1"/>
          </p:cNvSpPr>
          <p:nvPr>
            <p:ph type="body" idx="1"/>
          </p:nvPr>
        </p:nvSpPr>
        <p:spPr>
          <a:xfrm>
            <a:off x="1356410" y="927099"/>
            <a:ext cx="10018800" cy="3124200"/>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3480"/>
              <a:buChar char="•"/>
            </a:pPr>
            <a:r>
              <a:rPr lang="en-US"/>
              <a:t>Four vignette groups</a:t>
            </a:r>
            <a:endParaRPr/>
          </a:p>
          <a:p>
            <a:pPr marL="742950" lvl="1" indent="-285750" algn="l" rtl="0">
              <a:spcBef>
                <a:spcPts val="1080"/>
              </a:spcBef>
              <a:spcAft>
                <a:spcPts val="0"/>
              </a:spcAft>
              <a:buSzPts val="3480"/>
              <a:buChar char="•"/>
            </a:pPr>
            <a:r>
              <a:rPr lang="en-US" sz="2400"/>
              <a:t>American 3</a:t>
            </a:r>
            <a:r>
              <a:rPr lang="en-US" sz="2400" baseline="30000"/>
              <a:t>rd</a:t>
            </a:r>
            <a:r>
              <a:rPr lang="en-US" sz="2400"/>
              <a:t> point-of-view</a:t>
            </a:r>
            <a:endParaRPr/>
          </a:p>
          <a:p>
            <a:pPr marL="742950" lvl="1" indent="-285750" algn="l" rtl="0">
              <a:spcBef>
                <a:spcPts val="1080"/>
              </a:spcBef>
              <a:spcAft>
                <a:spcPts val="0"/>
              </a:spcAft>
              <a:buSzPts val="3480"/>
              <a:buChar char="•"/>
            </a:pPr>
            <a:r>
              <a:rPr lang="en-US" sz="2400"/>
              <a:t>American 2</a:t>
            </a:r>
            <a:r>
              <a:rPr lang="en-US" sz="2400" baseline="30000"/>
              <a:t>nd</a:t>
            </a:r>
            <a:r>
              <a:rPr lang="en-US" sz="2400"/>
              <a:t> point-of-view</a:t>
            </a:r>
            <a:endParaRPr/>
          </a:p>
          <a:p>
            <a:pPr marL="742950" lvl="1" indent="-285750" algn="l" rtl="0">
              <a:spcBef>
                <a:spcPts val="1080"/>
              </a:spcBef>
              <a:spcAft>
                <a:spcPts val="0"/>
              </a:spcAft>
              <a:buSzPts val="3480"/>
              <a:buChar char="•"/>
            </a:pPr>
            <a:r>
              <a:rPr lang="en-US" sz="2400"/>
              <a:t>Japanese 3</a:t>
            </a:r>
            <a:r>
              <a:rPr lang="en-US" sz="2400" baseline="30000"/>
              <a:t>rd</a:t>
            </a:r>
            <a:r>
              <a:rPr lang="en-US" sz="2400"/>
              <a:t> point-of-view</a:t>
            </a:r>
            <a:endParaRPr/>
          </a:p>
          <a:p>
            <a:pPr marL="742950" lvl="1" indent="-285750" algn="l" rtl="0">
              <a:spcBef>
                <a:spcPts val="1080"/>
              </a:spcBef>
              <a:spcAft>
                <a:spcPts val="0"/>
              </a:spcAft>
              <a:buSzPts val="3480"/>
              <a:buChar char="•"/>
            </a:pPr>
            <a:r>
              <a:rPr lang="en-US" sz="2400"/>
              <a:t>Japanese 2</a:t>
            </a:r>
            <a:r>
              <a:rPr lang="en-US" sz="2400" baseline="30000"/>
              <a:t>nd</a:t>
            </a:r>
            <a:r>
              <a:rPr lang="en-US" sz="2400"/>
              <a:t> point-of-view</a:t>
            </a:r>
            <a:endParaRPr sz="2400"/>
          </a:p>
        </p:txBody>
      </p:sp>
      <p:pic>
        <p:nvPicPr>
          <p:cNvPr id="174" name="Google Shape;174;p3"/>
          <p:cNvPicPr preferRelativeResize="0"/>
          <p:nvPr/>
        </p:nvPicPr>
        <p:blipFill rotWithShape="1">
          <a:blip r:embed="rId5">
            <a:alphaModFix/>
          </a:blip>
          <a:srcRect/>
          <a:stretch/>
        </p:blipFill>
        <p:spPr>
          <a:xfrm>
            <a:off x="5587983" y="4051300"/>
            <a:ext cx="6786891" cy="2806700"/>
          </a:xfrm>
          <a:prstGeom prst="rect">
            <a:avLst/>
          </a:prstGeom>
          <a:noFill/>
          <a:ln>
            <a:noFill/>
          </a:ln>
        </p:spPr>
      </p:pic>
      <p:sp>
        <p:nvSpPr>
          <p:cNvPr id="175" name="Google Shape;175;p3"/>
          <p:cNvSpPr txBox="1"/>
          <p:nvPr/>
        </p:nvSpPr>
        <p:spPr>
          <a:xfrm>
            <a:off x="6504426" y="3220303"/>
            <a:ext cx="6062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orbel"/>
                <a:ea typeface="Corbel"/>
                <a:cs typeface="Corbel"/>
                <a:sym typeface="Corbel"/>
              </a:rPr>
              <a:t>Cultural Health Attributions Questionnaire (CHAQ)</a:t>
            </a:r>
            <a:endParaRPr sz="2400">
              <a:solidFill>
                <a:schemeClr val="dk1"/>
              </a:solidFill>
              <a:latin typeface="Corbel"/>
              <a:ea typeface="Corbel"/>
              <a:cs typeface="Corbel"/>
              <a:sym typeface="Corbel"/>
            </a:endParaRPr>
          </a:p>
        </p:txBody>
      </p:sp>
      <p:pic>
        <p:nvPicPr>
          <p:cNvPr id="2" name="Method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3200" y="545465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296"/>
    </mc:Choice>
    <mc:Fallback>
      <p:transition spd="slow" advTm="51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0" objId="2"/>
        <p14:stopEvt time="51207"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Google Shape;182;p5" title="Chart"/>
          <p:cNvGraphicFramePr/>
          <p:nvPr/>
        </p:nvGraphicFramePr>
        <p:xfrm>
          <a:off x="1714498" y="189723"/>
          <a:ext cx="4386265" cy="2753501"/>
        </p:xfrm>
        <a:graphic>
          <a:graphicData uri="http://schemas.openxmlformats.org/drawingml/2006/chart">
            <c:chart xmlns:c="http://schemas.openxmlformats.org/drawingml/2006/chart" xmlns:r="http://schemas.openxmlformats.org/officeDocument/2006/relationships" r:id="rId5"/>
          </a:graphicData>
        </a:graphic>
      </p:graphicFrame>
      <p:sp>
        <p:nvSpPr>
          <p:cNvPr id="183" name="Google Shape;183;p5"/>
          <p:cNvSpPr txBox="1"/>
          <p:nvPr/>
        </p:nvSpPr>
        <p:spPr>
          <a:xfrm>
            <a:off x="2095840" y="2943213"/>
            <a:ext cx="3609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rbel"/>
                <a:ea typeface="Corbel"/>
                <a:cs typeface="Corbel"/>
                <a:sym typeface="Corbel"/>
              </a:rPr>
              <a:t>Normalization Attribute</a:t>
            </a:r>
            <a:endParaRPr sz="2400">
              <a:solidFill>
                <a:schemeClr val="dk1"/>
              </a:solidFill>
              <a:latin typeface="Corbel"/>
              <a:ea typeface="Corbel"/>
              <a:cs typeface="Corbel"/>
              <a:sym typeface="Corbel"/>
            </a:endParaRPr>
          </a:p>
        </p:txBody>
      </p:sp>
      <p:graphicFrame>
        <p:nvGraphicFramePr>
          <p:cNvPr id="184" name="Google Shape;184;p5" title="Chart"/>
          <p:cNvGraphicFramePr/>
          <p:nvPr/>
        </p:nvGraphicFramePr>
        <p:xfrm>
          <a:off x="7358059" y="189723"/>
          <a:ext cx="4386265" cy="2753500"/>
        </p:xfrm>
        <a:graphic>
          <a:graphicData uri="http://schemas.openxmlformats.org/drawingml/2006/chart">
            <c:chart xmlns:c="http://schemas.openxmlformats.org/drawingml/2006/chart" xmlns:r="http://schemas.openxmlformats.org/officeDocument/2006/relationships" r:id="rId6"/>
          </a:graphicData>
        </a:graphic>
      </p:graphicFrame>
      <p:sp>
        <p:nvSpPr>
          <p:cNvPr id="185" name="Google Shape;185;p5"/>
          <p:cNvSpPr txBox="1"/>
          <p:nvPr/>
        </p:nvSpPr>
        <p:spPr>
          <a:xfrm>
            <a:off x="8221194" y="2943223"/>
            <a:ext cx="26599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rbel"/>
                <a:ea typeface="Corbel"/>
                <a:cs typeface="Corbel"/>
                <a:sym typeface="Corbel"/>
              </a:rPr>
              <a:t>Personal Attribute</a:t>
            </a:r>
            <a:endParaRPr sz="2400">
              <a:solidFill>
                <a:schemeClr val="dk1"/>
              </a:solidFill>
              <a:latin typeface="Corbel"/>
              <a:ea typeface="Corbel"/>
              <a:cs typeface="Corbel"/>
              <a:sym typeface="Corbel"/>
            </a:endParaRPr>
          </a:p>
        </p:txBody>
      </p:sp>
      <p:graphicFrame>
        <p:nvGraphicFramePr>
          <p:cNvPr id="186" name="Google Shape;186;p5" title="Chart"/>
          <p:cNvGraphicFramePr/>
          <p:nvPr/>
        </p:nvGraphicFramePr>
        <p:xfrm>
          <a:off x="1700211" y="3425311"/>
          <a:ext cx="4400552" cy="2827856"/>
        </p:xfrm>
        <a:graphic>
          <a:graphicData uri="http://schemas.openxmlformats.org/drawingml/2006/chart">
            <c:chart xmlns:c="http://schemas.openxmlformats.org/drawingml/2006/chart" xmlns:r="http://schemas.openxmlformats.org/officeDocument/2006/relationships" r:id="rId7"/>
          </a:graphicData>
        </a:graphic>
      </p:graphicFrame>
      <p:sp>
        <p:nvSpPr>
          <p:cNvPr id="187" name="Google Shape;187;p5"/>
          <p:cNvSpPr txBox="1"/>
          <p:nvPr/>
        </p:nvSpPr>
        <p:spPr>
          <a:xfrm>
            <a:off x="2632899" y="6273589"/>
            <a:ext cx="25494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rbel"/>
                <a:ea typeface="Corbel"/>
                <a:cs typeface="Corbel"/>
                <a:sym typeface="Corbel"/>
              </a:rPr>
              <a:t>Support Attribute</a:t>
            </a:r>
            <a:endParaRPr sz="2400">
              <a:solidFill>
                <a:schemeClr val="dk1"/>
              </a:solidFill>
              <a:latin typeface="Corbel"/>
              <a:ea typeface="Corbel"/>
              <a:cs typeface="Corbel"/>
              <a:sym typeface="Corbel"/>
            </a:endParaRPr>
          </a:p>
        </p:txBody>
      </p:sp>
      <p:graphicFrame>
        <p:nvGraphicFramePr>
          <p:cNvPr id="188" name="Google Shape;188;p5" title="Chart"/>
          <p:cNvGraphicFramePr/>
          <p:nvPr/>
        </p:nvGraphicFramePr>
        <p:xfrm>
          <a:off x="7358059" y="3425311"/>
          <a:ext cx="4400550" cy="2827856"/>
        </p:xfrm>
        <a:graphic>
          <a:graphicData uri="http://schemas.openxmlformats.org/drawingml/2006/chart">
            <c:chart xmlns:c="http://schemas.openxmlformats.org/drawingml/2006/chart" xmlns:r="http://schemas.openxmlformats.org/officeDocument/2006/relationships" r:id="rId8"/>
          </a:graphicData>
        </a:graphic>
      </p:graphicFrame>
      <p:sp>
        <p:nvSpPr>
          <p:cNvPr id="189" name="Google Shape;189;p5"/>
          <p:cNvSpPr txBox="1"/>
          <p:nvPr/>
        </p:nvSpPr>
        <p:spPr>
          <a:xfrm>
            <a:off x="8473656" y="6273600"/>
            <a:ext cx="2407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rbel"/>
                <a:ea typeface="Corbel"/>
                <a:cs typeface="Corbel"/>
                <a:sym typeface="Corbel"/>
              </a:rPr>
              <a:t>Stress Attribute</a:t>
            </a:r>
            <a:endParaRPr sz="2400">
              <a:solidFill>
                <a:schemeClr val="dk1"/>
              </a:solidFill>
              <a:latin typeface="Corbel"/>
              <a:ea typeface="Corbel"/>
              <a:cs typeface="Corbel"/>
              <a:sym typeface="Corbel"/>
            </a:endParaRPr>
          </a:p>
        </p:txBody>
      </p:sp>
      <p:pic>
        <p:nvPicPr>
          <p:cNvPr id="2" name="Result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4451" y="5460789"/>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6675"/>
    </mc:Choice>
    <mc:Fallback>
      <p:transition spd="slow" advTm="116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3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0" objId="2"/>
        <p14:stopEvt time="116499"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1484309" y="0"/>
            <a:ext cx="10018713" cy="17525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orbel"/>
              <a:buNone/>
            </a:pPr>
            <a:r>
              <a:rPr lang="en-US" b="1"/>
              <a:t>So What?</a:t>
            </a:r>
            <a:endParaRPr b="1"/>
          </a:p>
        </p:txBody>
      </p:sp>
      <p:sp>
        <p:nvSpPr>
          <p:cNvPr id="197" name="Google Shape;197;p6"/>
          <p:cNvSpPr txBox="1">
            <a:spLocks noGrp="1"/>
          </p:cNvSpPr>
          <p:nvPr>
            <p:ph type="body" idx="1"/>
          </p:nvPr>
        </p:nvSpPr>
        <p:spPr>
          <a:xfrm>
            <a:off x="1484309" y="3733799"/>
            <a:ext cx="10018713" cy="3124201"/>
          </a:xfrm>
          <a:prstGeom prst="rect">
            <a:avLst/>
          </a:prstGeom>
          <a:noFill/>
          <a:ln>
            <a:noFill/>
          </a:ln>
        </p:spPr>
        <p:txBody>
          <a:bodyPr spcFirstLastPara="1" wrap="square" lIns="91425" tIns="45700" rIns="91425" bIns="45700" anchor="ctr" anchorCtr="0">
            <a:normAutofit/>
          </a:bodyPr>
          <a:lstStyle/>
          <a:p>
            <a:pPr marL="285750" lvl="0" indent="-294640" algn="l" rtl="0">
              <a:lnSpc>
                <a:spcPct val="90000"/>
              </a:lnSpc>
              <a:spcBef>
                <a:spcPts val="0"/>
              </a:spcBef>
              <a:spcAft>
                <a:spcPts val="0"/>
              </a:spcAft>
              <a:buSzPts val="4640"/>
              <a:buChar char="•"/>
            </a:pPr>
            <a:r>
              <a:rPr lang="en-US" sz="3200"/>
              <a:t>Better understand how Japanese look at mental health</a:t>
            </a:r>
            <a:endParaRPr/>
          </a:p>
          <a:p>
            <a:pPr marL="285750" lvl="0" indent="0" algn="l" rtl="0">
              <a:lnSpc>
                <a:spcPct val="90000"/>
              </a:lnSpc>
              <a:spcBef>
                <a:spcPts val="1240"/>
              </a:spcBef>
              <a:spcAft>
                <a:spcPts val="0"/>
              </a:spcAft>
              <a:buSzPts val="4640"/>
              <a:buNone/>
            </a:pPr>
            <a:endParaRPr sz="3200"/>
          </a:p>
          <a:p>
            <a:pPr marL="285750" lvl="0" indent="-294640" algn="l" rtl="0">
              <a:lnSpc>
                <a:spcPct val="90000"/>
              </a:lnSpc>
              <a:spcBef>
                <a:spcPts val="1240"/>
              </a:spcBef>
              <a:spcAft>
                <a:spcPts val="0"/>
              </a:spcAft>
              <a:buSzPts val="4640"/>
              <a:buChar char="•"/>
            </a:pPr>
            <a:r>
              <a:rPr lang="en-US" sz="3200"/>
              <a:t>Appropriate mental health services</a:t>
            </a:r>
            <a:endParaRPr/>
          </a:p>
          <a:p>
            <a:pPr marL="285750" lvl="0" indent="0" algn="l" rtl="0">
              <a:lnSpc>
                <a:spcPct val="90000"/>
              </a:lnSpc>
              <a:spcBef>
                <a:spcPts val="1240"/>
              </a:spcBef>
              <a:spcAft>
                <a:spcPts val="0"/>
              </a:spcAft>
              <a:buSzPts val="4640"/>
              <a:buNone/>
            </a:pPr>
            <a:endParaRPr sz="3200"/>
          </a:p>
          <a:p>
            <a:pPr marL="285750" lvl="0" indent="-294640" algn="l" rtl="0">
              <a:lnSpc>
                <a:spcPct val="90000"/>
              </a:lnSpc>
              <a:spcBef>
                <a:spcPts val="1240"/>
              </a:spcBef>
              <a:spcAft>
                <a:spcPts val="0"/>
              </a:spcAft>
              <a:buSzPts val="4640"/>
              <a:buChar char="•"/>
            </a:pPr>
            <a:r>
              <a:rPr lang="en-US" sz="3200"/>
              <a:t>Education</a:t>
            </a:r>
            <a:endParaRPr/>
          </a:p>
          <a:p>
            <a:pPr marL="285750" lvl="0" indent="0" algn="l" rtl="0">
              <a:lnSpc>
                <a:spcPct val="90000"/>
              </a:lnSpc>
              <a:spcBef>
                <a:spcPts val="1240"/>
              </a:spcBef>
              <a:spcAft>
                <a:spcPts val="0"/>
              </a:spcAft>
              <a:buSzPts val="4640"/>
              <a:buNone/>
            </a:pPr>
            <a:endParaRPr sz="3200"/>
          </a:p>
          <a:p>
            <a:pPr marL="285750" lvl="0" indent="0" algn="l" rtl="0">
              <a:lnSpc>
                <a:spcPct val="90000"/>
              </a:lnSpc>
              <a:spcBef>
                <a:spcPts val="1240"/>
              </a:spcBef>
              <a:spcAft>
                <a:spcPts val="0"/>
              </a:spcAft>
              <a:buSzPts val="4640"/>
              <a:buNone/>
            </a:pPr>
            <a:endParaRPr sz="3200"/>
          </a:p>
          <a:p>
            <a:pPr marL="285750" lvl="0" indent="0" algn="l" rtl="0">
              <a:lnSpc>
                <a:spcPct val="90000"/>
              </a:lnSpc>
              <a:spcBef>
                <a:spcPts val="1240"/>
              </a:spcBef>
              <a:spcAft>
                <a:spcPts val="0"/>
              </a:spcAft>
              <a:buSzPts val="4640"/>
              <a:buNone/>
            </a:pPr>
            <a:endParaRPr sz="3200"/>
          </a:p>
          <a:p>
            <a:pPr marL="285750" lvl="0" indent="0" algn="l" rtl="0">
              <a:lnSpc>
                <a:spcPct val="90000"/>
              </a:lnSpc>
              <a:spcBef>
                <a:spcPts val="1240"/>
              </a:spcBef>
              <a:spcAft>
                <a:spcPts val="0"/>
              </a:spcAft>
              <a:buSzPts val="4640"/>
              <a:buNone/>
            </a:pPr>
            <a:endParaRPr sz="3200"/>
          </a:p>
        </p:txBody>
      </p:sp>
      <p:pic>
        <p:nvPicPr>
          <p:cNvPr id="2" name="So wh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1000" y="5295899"/>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1894"/>
    </mc:Choice>
    <mc:Fallback>
      <p:transition spd="slow" advTm="61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6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5" objId="2"/>
        <p14:stopEvt time="61821"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p:nvPr/>
        </p:nvSpPr>
        <p:spPr>
          <a:xfrm>
            <a:off x="1127052" y="1594884"/>
            <a:ext cx="11064948" cy="550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latin typeface="Corbel"/>
                <a:ea typeface="Corbel"/>
                <a:cs typeface="Corbel"/>
                <a:sym typeface="Corbel"/>
              </a:rPr>
              <a:t>Thanks to the College of Wooster and Psychology Department for the opportunity to </a:t>
            </a:r>
            <a:endParaRPr sz="3200" dirty="0">
              <a:solidFill>
                <a:schemeClr val="dk1"/>
              </a:solidFill>
              <a:latin typeface="Corbel"/>
              <a:ea typeface="Corbel"/>
              <a:cs typeface="Corbel"/>
              <a:sym typeface="Corbel"/>
            </a:endParaRPr>
          </a:p>
          <a:p>
            <a:pPr marL="0" marR="0" lvl="0" indent="0" algn="ctr" rtl="0">
              <a:spcBef>
                <a:spcPts val="0"/>
              </a:spcBef>
              <a:spcAft>
                <a:spcPts val="0"/>
              </a:spcAft>
              <a:buNone/>
            </a:pPr>
            <a:r>
              <a:rPr lang="en-US" sz="3200" dirty="0">
                <a:solidFill>
                  <a:schemeClr val="dk1"/>
                </a:solidFill>
                <a:latin typeface="Corbel"/>
                <a:ea typeface="Corbel"/>
                <a:cs typeface="Corbel"/>
                <a:sym typeface="Corbel"/>
              </a:rPr>
              <a:t>complete this research and encouraging me to keep striving, especially my advisor Nathaniel Foster. Thanks to my friends and family for their continuous support and help throughout the process. Thanks to the individuals in Japan who helped connect and spread my study throughout </a:t>
            </a:r>
            <a:r>
              <a:rPr lang="en-US" sz="3200" dirty="0" err="1">
                <a:solidFill>
                  <a:schemeClr val="dk1"/>
                </a:solidFill>
                <a:latin typeface="Corbel"/>
                <a:ea typeface="Corbel"/>
                <a:cs typeface="Corbel"/>
                <a:sym typeface="Corbel"/>
              </a:rPr>
              <a:t>Waseda</a:t>
            </a:r>
            <a:r>
              <a:rPr lang="en-US" sz="3200" dirty="0">
                <a:solidFill>
                  <a:schemeClr val="dk1"/>
                </a:solidFill>
                <a:latin typeface="Corbel"/>
                <a:ea typeface="Corbel"/>
                <a:cs typeface="Corbel"/>
                <a:sym typeface="Corbel"/>
              </a:rPr>
              <a:t> University. And a special thanks to Karin Tompkins for the translation of the material into Japanese. I could not have completed this Independent Study without all of you. </a:t>
            </a:r>
            <a:endParaRPr sz="3200" dirty="0">
              <a:solidFill>
                <a:schemeClr val="dk1"/>
              </a:solidFill>
              <a:latin typeface="Corbel"/>
              <a:ea typeface="Corbel"/>
              <a:cs typeface="Corbel"/>
              <a:sym typeface="Corbel"/>
            </a:endParaRPr>
          </a:p>
          <a:p>
            <a:pPr marL="0" marR="0" lvl="0" indent="0" algn="ctr" rtl="0">
              <a:spcBef>
                <a:spcPts val="0"/>
              </a:spcBef>
              <a:spcAft>
                <a:spcPts val="0"/>
              </a:spcAft>
              <a:buNone/>
            </a:pPr>
            <a:endParaRPr sz="3200" dirty="0">
              <a:solidFill>
                <a:schemeClr val="dk1"/>
              </a:solidFill>
              <a:latin typeface="Corbel"/>
              <a:ea typeface="Corbel"/>
              <a:cs typeface="Corbel"/>
              <a:sym typeface="Corbel"/>
            </a:endParaRPr>
          </a:p>
        </p:txBody>
      </p:sp>
      <p:sp>
        <p:nvSpPr>
          <p:cNvPr id="204" name="Google Shape;204;p7"/>
          <p:cNvSpPr txBox="1"/>
          <p:nvPr/>
        </p:nvSpPr>
        <p:spPr>
          <a:xfrm>
            <a:off x="4054549" y="404037"/>
            <a:ext cx="520995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orbel"/>
                <a:ea typeface="Corbel"/>
                <a:cs typeface="Corbel"/>
                <a:sym typeface="Corbel"/>
              </a:rPr>
              <a:t>Acknowledgements</a:t>
            </a:r>
            <a:endParaRPr sz="4400" b="1">
              <a:solidFill>
                <a:schemeClr val="dk1"/>
              </a:solidFill>
              <a:latin typeface="Corbel"/>
              <a:ea typeface="Corbel"/>
              <a:cs typeface="Corbel"/>
              <a:sym typeface="Corbel"/>
            </a:endParaRPr>
          </a:p>
        </p:txBody>
      </p:sp>
      <p:pic>
        <p:nvPicPr>
          <p:cNvPr id="2" name="E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4252" y="5580063"/>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303"/>
    </mc:Choice>
    <mc:Fallback>
      <p:transition spd="slow" advTm="33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1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39" objId="2"/>
        <p14:stopEvt time="33303"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485900" y="0"/>
            <a:ext cx="10836729" cy="670568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Bignall, W. J. R., Jacquez, F., &amp; Vaughn, L. M. (2015). Attributions of Mental Illness: An Ethnically </a:t>
            </a:r>
            <a:endParaRPr sz="1800">
              <a:solidFill>
                <a:schemeClr val="dk1"/>
              </a:solidFill>
              <a:latin typeface="Corbel"/>
              <a:ea typeface="Corbel"/>
              <a:cs typeface="Corbel"/>
              <a:sym typeface="Corbel"/>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Diverse Community Perspective. </a:t>
            </a:r>
            <a:r>
              <a:rPr lang="en-US" sz="1800" i="1">
                <a:solidFill>
                  <a:schemeClr val="dk1"/>
                </a:solidFill>
                <a:latin typeface="Corbel"/>
                <a:ea typeface="Corbel"/>
                <a:cs typeface="Corbel"/>
                <a:sym typeface="Corbel"/>
              </a:rPr>
              <a:t>Community Mental Health Journal</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51</a:t>
            </a:r>
            <a:r>
              <a:rPr lang="en-US" sz="1800">
                <a:solidFill>
                  <a:schemeClr val="dk1"/>
                </a:solidFill>
                <a:latin typeface="Corbel"/>
                <a:ea typeface="Corbel"/>
                <a:cs typeface="Corbel"/>
                <a:sym typeface="Corbel"/>
              </a:rPr>
              <a:t>(5), 540–545. </a:t>
            </a:r>
            <a:endParaRPr sz="1800">
              <a:solidFill>
                <a:schemeClr val="dk1"/>
              </a:solidFill>
              <a:latin typeface="Corbel"/>
              <a:ea typeface="Corbel"/>
              <a:cs typeface="Corbel"/>
              <a:sym typeface="Corbel"/>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Burns, J. R., &amp; Rapee, R. M. (2006). Adolescent mental health literacy: Young people’s knowledge of depression and help seeking. </a:t>
            </a:r>
            <a:r>
              <a:rPr lang="en-US" sz="1800" i="1">
                <a:solidFill>
                  <a:schemeClr val="dk1"/>
                </a:solidFill>
                <a:latin typeface="Corbel"/>
                <a:ea typeface="Corbel"/>
                <a:cs typeface="Corbel"/>
                <a:sym typeface="Corbel"/>
              </a:rPr>
              <a:t>Journal of Adolescence</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29</a:t>
            </a:r>
            <a:r>
              <a:rPr lang="en-US" sz="1800">
                <a:solidFill>
                  <a:schemeClr val="dk1"/>
                </a:solidFill>
                <a:latin typeface="Corbel"/>
                <a:ea typeface="Corbel"/>
                <a:cs typeface="Corbel"/>
                <a:sym typeface="Corbel"/>
              </a:rPr>
              <a:t>(2), 225–239. </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Cauce, A. M., Domenech-Rodríguez, M., Paradise, M., Cochran, B. N., Shea, J. M., Srebnik, D., &amp; Baydar, N. (2002). Cultural and contextual influences in mental health help seeking: A focus on ethnic minority youth. </a:t>
            </a:r>
            <a:r>
              <a:rPr lang="en-US" sz="1800" i="1">
                <a:solidFill>
                  <a:schemeClr val="dk1"/>
                </a:solidFill>
                <a:latin typeface="Corbel"/>
                <a:ea typeface="Corbel"/>
                <a:cs typeface="Corbel"/>
                <a:sym typeface="Corbel"/>
              </a:rPr>
              <a:t>Journal of Consulting and Clinical Psychology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70</a:t>
            </a:r>
            <a:r>
              <a:rPr lang="en-US" sz="1800">
                <a:solidFill>
                  <a:schemeClr val="dk1"/>
                </a:solidFill>
                <a:latin typeface="Corbel"/>
                <a:ea typeface="Corbel"/>
                <a:cs typeface="Corbel"/>
                <a:sym typeface="Corbel"/>
              </a:rPr>
              <a:t>(1), 44–55.</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Cheng, H.-L., Wang, C., McDermott, R. C., Kridel, M., &amp; Rislin, J. L. (2018). Self-Stigma, Mental Health Literacy, and Attitudes Toward Seeking Psychological Help. </a:t>
            </a:r>
            <a:r>
              <a:rPr lang="en-US" sz="1800" i="1">
                <a:solidFill>
                  <a:schemeClr val="dk1"/>
                </a:solidFill>
                <a:latin typeface="Corbel"/>
                <a:ea typeface="Corbel"/>
                <a:cs typeface="Corbel"/>
                <a:sym typeface="Corbel"/>
              </a:rPr>
              <a:t>Journal of Counseling &amp; Development</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96</a:t>
            </a:r>
            <a:r>
              <a:rPr lang="en-US" sz="1800">
                <a:solidFill>
                  <a:schemeClr val="dk1"/>
                </a:solidFill>
                <a:latin typeface="Corbel"/>
                <a:ea typeface="Corbel"/>
                <a:cs typeface="Corbel"/>
                <a:sym typeface="Corbel"/>
              </a:rPr>
              <a:t>(1), 64–74.</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Cheung, F. K., &amp; Snowden, L. R. (1990). Community mental health and ethnic minority populations. </a:t>
            </a:r>
            <a:r>
              <a:rPr lang="en-US" sz="1800" i="1">
                <a:solidFill>
                  <a:schemeClr val="dk1"/>
                </a:solidFill>
                <a:latin typeface="Corbel"/>
                <a:ea typeface="Corbel"/>
                <a:cs typeface="Corbel"/>
                <a:sym typeface="Corbel"/>
              </a:rPr>
              <a:t>Community Mental Health Journal</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26</a:t>
            </a:r>
            <a:r>
              <a:rPr lang="en-US" sz="1800">
                <a:solidFill>
                  <a:schemeClr val="dk1"/>
                </a:solidFill>
                <a:latin typeface="Corbel"/>
                <a:ea typeface="Corbel"/>
                <a:cs typeface="Corbel"/>
                <a:sym typeface="Corbel"/>
              </a:rPr>
              <a:t>(3), 277–291.</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Esping-Andersen, G. (1999). </a:t>
            </a:r>
            <a:r>
              <a:rPr lang="en-US" sz="1800" i="1">
                <a:solidFill>
                  <a:schemeClr val="dk1"/>
                </a:solidFill>
                <a:latin typeface="Corbel"/>
                <a:ea typeface="Corbel"/>
                <a:cs typeface="Corbel"/>
                <a:sym typeface="Corbel"/>
              </a:rPr>
              <a:t>Social Foundations of Postindustrial Economies</a:t>
            </a:r>
            <a:r>
              <a:rPr lang="en-US" sz="1800">
                <a:solidFill>
                  <a:schemeClr val="dk1"/>
                </a:solidFill>
                <a:latin typeface="Corbel"/>
                <a:ea typeface="Corbel"/>
                <a:cs typeface="Corbel"/>
                <a:sym typeface="Corbel"/>
              </a:rPr>
              <a:t>. OUP Oxford. Furnham, A., &amp; Murao, M. (2000). A Cross-Cultural Comparison of British and Japanese Lay </a:t>
            </a:r>
            <a:endParaRPr sz="1800">
              <a:solidFill>
                <a:schemeClr val="dk1"/>
              </a:solidFill>
              <a:latin typeface="Corbel"/>
              <a:ea typeface="Corbel"/>
              <a:cs typeface="Corbel"/>
              <a:sym typeface="Corbel"/>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Theories of Schizophrenia. </a:t>
            </a:r>
            <a:r>
              <a:rPr lang="en-US" sz="1800" i="1">
                <a:solidFill>
                  <a:schemeClr val="dk1"/>
                </a:solidFill>
                <a:latin typeface="Corbel"/>
                <a:ea typeface="Corbel"/>
                <a:cs typeface="Corbel"/>
                <a:sym typeface="Corbel"/>
              </a:rPr>
              <a:t>International Journal of Social Psychiatry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46</a:t>
            </a:r>
            <a:r>
              <a:rPr lang="en-US" sz="1800">
                <a:solidFill>
                  <a:schemeClr val="dk1"/>
                </a:solidFill>
                <a:latin typeface="Corbel"/>
                <a:ea typeface="Corbel"/>
                <a:cs typeface="Corbel"/>
                <a:sym typeface="Corbel"/>
              </a:rPr>
              <a:t>(1), 4–20.</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Kido, Y., Kawakami, N., Miyamoto, Y., Chiba, R., &amp; Tsuchiya, M. (2013). Social Capital and Stigma Toward People with Mental Illness in Tokyo, Japan. </a:t>
            </a:r>
            <a:r>
              <a:rPr lang="en-US" sz="1800" i="1">
                <a:solidFill>
                  <a:schemeClr val="dk1"/>
                </a:solidFill>
                <a:latin typeface="Corbel"/>
                <a:ea typeface="Corbel"/>
                <a:cs typeface="Corbel"/>
                <a:sym typeface="Corbel"/>
              </a:rPr>
              <a:t>Community Mental Health Journal</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49</a:t>
            </a:r>
            <a:r>
              <a:rPr lang="en-US" sz="1800">
                <a:solidFill>
                  <a:schemeClr val="dk1"/>
                </a:solidFill>
                <a:latin typeface="Corbel"/>
                <a:ea typeface="Corbel"/>
                <a:cs typeface="Corbel"/>
                <a:sym typeface="Corbel"/>
              </a:rPr>
              <a:t>(2), 243–247.</a:t>
            </a:r>
            <a:endParaRPr sz="180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mc:Choice xmlns:p14="http://schemas.microsoft.com/office/powerpoint/2010/main" Requires="p14">
      <p:transition spd="slow" p14:dur="2000" advTm="746"/>
    </mc:Choice>
    <mc:Fallback>
      <p:transition spd="slow" advTm="74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p:nvPr/>
        </p:nvSpPr>
        <p:spPr>
          <a:xfrm>
            <a:off x="1567543" y="-130629"/>
            <a:ext cx="10477500" cy="75366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Kido, Y., Kawakami, N., &amp; WHO World Mental Health Japan Survey Group. (2013). Sociodemographic determinants of attitudinal barriers in the use of mental health services in Japan: Findings from the World Mental Health Japan Survey 2002-2006: Barriers to mental health service usage. </a:t>
            </a:r>
            <a:r>
              <a:rPr lang="en-US" sz="1800" i="1">
                <a:solidFill>
                  <a:schemeClr val="dk1"/>
                </a:solidFill>
                <a:latin typeface="Corbel"/>
                <a:ea typeface="Corbel"/>
                <a:cs typeface="Corbel"/>
                <a:sym typeface="Corbel"/>
              </a:rPr>
              <a:t>Psychiatry and Clinical Neurosciences</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67</a:t>
            </a:r>
            <a:r>
              <a:rPr lang="en-US" sz="1800">
                <a:solidFill>
                  <a:schemeClr val="dk1"/>
                </a:solidFill>
                <a:latin typeface="Corbel"/>
                <a:ea typeface="Corbel"/>
                <a:cs typeface="Corbel"/>
                <a:sym typeface="Corbel"/>
              </a:rPr>
              <a:t>(2), 101–109.</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Kikuzawa, S. (2006). Multiple Roles and Mental Health in Cross-Cultural Perspective: The Elderly in the United States and Japan. </a:t>
            </a:r>
            <a:r>
              <a:rPr lang="en-US" sz="1800" i="1">
                <a:solidFill>
                  <a:schemeClr val="dk1"/>
                </a:solidFill>
                <a:latin typeface="Corbel"/>
                <a:ea typeface="Corbel"/>
                <a:cs typeface="Corbel"/>
                <a:sym typeface="Corbel"/>
              </a:rPr>
              <a:t>Journal of Health and Social Behavior</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47</a:t>
            </a:r>
            <a:r>
              <a:rPr lang="en-US" sz="1800">
                <a:solidFill>
                  <a:schemeClr val="dk1"/>
                </a:solidFill>
                <a:latin typeface="Corbel"/>
                <a:ea typeface="Corbel"/>
                <a:cs typeface="Corbel"/>
                <a:sym typeface="Corbel"/>
              </a:rPr>
              <a:t>(1), 62–76.</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Kikuzawa, S., Pescosolido, B., Kasahara-Kiritani, M., Matoba, T., Yamaki, C., &amp; Sugiyama, K. (2019). Mental health care and the cultural toolboxes of the present-day Japanese population: Examining suggested patterns of care and their correlates. </a:t>
            </a:r>
            <a:r>
              <a:rPr lang="en-US" sz="1800" i="1">
                <a:solidFill>
                  <a:schemeClr val="dk1"/>
                </a:solidFill>
                <a:latin typeface="Corbel"/>
                <a:ea typeface="Corbel"/>
                <a:cs typeface="Corbel"/>
                <a:sym typeface="Corbel"/>
              </a:rPr>
              <a:t>Social Science &amp; Medicine</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228</a:t>
            </a:r>
            <a:r>
              <a:rPr lang="en-US" sz="1800">
                <a:solidFill>
                  <a:schemeClr val="dk1"/>
                </a:solidFill>
                <a:latin typeface="Corbel"/>
                <a:ea typeface="Corbel"/>
                <a:cs typeface="Corbel"/>
                <a:sym typeface="Corbel"/>
              </a:rPr>
              <a:t>, 252– 261.</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Knifton, L., Gervais, M., Newbigging, K., Mirza, N., Quinn, N., Wilson, N., &amp; Hunkins-Hutchison, E. (2010). Community conversation: Addressing mental health stigma with ethnic minority communities. </a:t>
            </a:r>
            <a:r>
              <a:rPr lang="en-US" sz="1800" i="1">
                <a:solidFill>
                  <a:schemeClr val="dk1"/>
                </a:solidFill>
                <a:latin typeface="Corbel"/>
                <a:ea typeface="Corbel"/>
                <a:cs typeface="Corbel"/>
                <a:sym typeface="Corbel"/>
              </a:rPr>
              <a:t>Social Psychiatry and Psychiatric Epidemiology</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45</a:t>
            </a:r>
            <a:r>
              <a:rPr lang="en-US" sz="1800">
                <a:solidFill>
                  <a:schemeClr val="dk1"/>
                </a:solidFill>
                <a:latin typeface="Corbel"/>
                <a:ea typeface="Corbel"/>
                <a:cs typeface="Corbel"/>
                <a:sym typeface="Corbel"/>
              </a:rPr>
              <a:t>(4), 497–504.</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Koike, S., Yamaguchi, S., Ohta, K., Ojio, Y., Watanabe, K., &amp; Ando, S. (2017). Mental-health-related stigma among Japanese children and their parents and impact of renaming of schizophrenia: Stigma in children and parents. </a:t>
            </a:r>
            <a:r>
              <a:rPr lang="en-US" sz="1800" i="1">
                <a:solidFill>
                  <a:schemeClr val="dk1"/>
                </a:solidFill>
                <a:latin typeface="Corbel"/>
                <a:ea typeface="Corbel"/>
                <a:cs typeface="Corbel"/>
                <a:sym typeface="Corbel"/>
              </a:rPr>
              <a:t>Psychiatry and Clinical Neurosciences</a:t>
            </a:r>
            <a:r>
              <a:rPr lang="en-US" sz="1800">
                <a:solidFill>
                  <a:schemeClr val="dk1"/>
                </a:solidFill>
                <a:latin typeface="Corbel"/>
                <a:ea typeface="Corbel"/>
                <a:cs typeface="Corbel"/>
                <a:sym typeface="Corbel"/>
              </a:rPr>
              <a:t>, </a:t>
            </a:r>
            <a:r>
              <a:rPr lang="en-US" sz="1800" i="1">
                <a:solidFill>
                  <a:schemeClr val="dk1"/>
                </a:solidFill>
                <a:latin typeface="Corbel"/>
                <a:ea typeface="Corbel"/>
                <a:cs typeface="Corbel"/>
                <a:sym typeface="Corbel"/>
              </a:rPr>
              <a:t>71</a:t>
            </a:r>
            <a:r>
              <a:rPr lang="en-US" sz="1800">
                <a:solidFill>
                  <a:schemeClr val="dk1"/>
                </a:solidFill>
                <a:latin typeface="Corbel"/>
                <a:ea typeface="Corbel"/>
                <a:cs typeface="Corbel"/>
                <a:sym typeface="Corbel"/>
              </a:rPr>
              <a:t>(3), 170–179.</a:t>
            </a:r>
            <a:endParaRPr/>
          </a:p>
          <a:p>
            <a:pPr marL="0" marR="0" lvl="0" indent="0" algn="l" rtl="0">
              <a:lnSpc>
                <a:spcPct val="150000"/>
              </a:lnSpc>
              <a:spcBef>
                <a:spcPts val="0"/>
              </a:spcBef>
              <a:spcAft>
                <a:spcPts val="0"/>
              </a:spcAft>
              <a:buNone/>
            </a:pPr>
            <a:r>
              <a:rPr lang="en-US" sz="1800">
                <a:solidFill>
                  <a:schemeClr val="dk1"/>
                </a:solidFill>
                <a:latin typeface="Corbel"/>
                <a:ea typeface="Corbel"/>
                <a:cs typeface="Corbel"/>
                <a:sym typeface="Corbel"/>
              </a:rPr>
              <a:t>Landrine, H., &amp; Klonoff, E. (n.d.). </a:t>
            </a:r>
            <a:r>
              <a:rPr lang="en-US" sz="1800" i="1">
                <a:solidFill>
                  <a:schemeClr val="dk1"/>
                </a:solidFill>
                <a:latin typeface="Corbel"/>
                <a:ea typeface="Corbel"/>
                <a:cs typeface="Corbel"/>
                <a:sym typeface="Corbel"/>
              </a:rPr>
              <a:t>Cultural diversity in causal attributions for illness: The role of the supernatural</a:t>
            </a:r>
            <a:r>
              <a:rPr lang="en-US" sz="1800">
                <a:solidFill>
                  <a:schemeClr val="dk1"/>
                </a:solidFill>
                <a:latin typeface="Corbel"/>
                <a:ea typeface="Corbel"/>
                <a:cs typeface="Corbel"/>
                <a:sym typeface="Corbel"/>
              </a:rPr>
              <a:t>. 13. </a:t>
            </a:r>
            <a:endParaRPr sz="1800">
              <a:solidFill>
                <a:schemeClr val="dk1"/>
              </a:solidFill>
              <a:latin typeface="Corbel"/>
              <a:ea typeface="Corbel"/>
              <a:cs typeface="Corbel"/>
              <a:sym typeface="Corbel"/>
            </a:endParaRPr>
          </a:p>
          <a:p>
            <a:pPr marL="0" marR="0" lvl="0" indent="0" algn="l" rtl="0">
              <a:lnSpc>
                <a:spcPct val="150000"/>
              </a:lnSpc>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mc:Choice xmlns:p14="http://schemas.microsoft.com/office/powerpoint/2010/main" Requires="p14">
      <p:transition spd="slow" p14:dur="2000" advTm="864"/>
    </mc:Choice>
    <mc:Fallback>
      <p:transition spd="slow" advTm="864"/>
    </mc:Fallback>
  </mc:AlternateContent>
  <p:timing>
    <p:tnLst>
      <p:par>
        <p:cTn id="1" dur="indefinite" restart="never" nodeType="tmRoot"/>
      </p:par>
    </p:tnLst>
  </p:timing>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1607</Words>
  <Application>Microsoft Macintosh PowerPoint</Application>
  <PresentationFormat>Widescreen</PresentationFormat>
  <Paragraphs>100</Paragraphs>
  <Slides>11</Slides>
  <Notes>11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Corbel</vt:lpstr>
      <vt:lpstr>Times New Roman</vt:lpstr>
      <vt:lpstr>Arial</vt:lpstr>
      <vt:lpstr>Parallax</vt:lpstr>
      <vt:lpstr>The Effects of Culture and Self-Stigma on Public Perception and Mental Health Attributions  </vt:lpstr>
      <vt:lpstr>Introduction</vt:lpstr>
      <vt:lpstr>Questions and Hypotheses</vt:lpstr>
      <vt:lpstr>Methods</vt:lpstr>
      <vt:lpstr>PowerPoint Presentation</vt:lpstr>
      <vt:lpstr>So What?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Culture and Self-Stigma on Public Perception and Mental Health Attributions  </dc:title>
  <dc:creator>Dena Nashawati</dc:creator>
  <cp:lastModifiedBy>Dena Nashawati</cp:lastModifiedBy>
  <cp:revision>8</cp:revision>
  <dcterms:created xsi:type="dcterms:W3CDTF">2020-04-30T14:03:29Z</dcterms:created>
  <dcterms:modified xsi:type="dcterms:W3CDTF">2020-05-04T20:46:30Z</dcterms:modified>
</cp:coreProperties>
</file>