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6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4659A-CC16-4830-8E9E-046E83099C5B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ED27D9A-8E29-43AC-AF5E-FA239F649BEC}">
      <dgm:prSet/>
      <dgm:spPr/>
      <dgm:t>
        <a:bodyPr/>
        <a:lstStyle/>
        <a:p>
          <a:r>
            <a:rPr lang="en-US"/>
            <a:t>This research is motivated primarily by an understanding of food security of households in Ghana. </a:t>
          </a:r>
        </a:p>
      </dgm:t>
    </dgm:pt>
    <dgm:pt modelId="{6A70D2C3-6C14-4C15-9DF2-F52968D758B7}" type="parTrans" cxnId="{CFEB9547-35C8-4DF6-83C8-FA69B426CBD9}">
      <dgm:prSet/>
      <dgm:spPr/>
      <dgm:t>
        <a:bodyPr/>
        <a:lstStyle/>
        <a:p>
          <a:endParaRPr lang="en-US"/>
        </a:p>
      </dgm:t>
    </dgm:pt>
    <dgm:pt modelId="{982684BB-8120-4246-B51B-1B59F6E5A881}" type="sibTrans" cxnId="{CFEB9547-35C8-4DF6-83C8-FA69B426CBD9}">
      <dgm:prSet/>
      <dgm:spPr/>
      <dgm:t>
        <a:bodyPr/>
        <a:lstStyle/>
        <a:p>
          <a:endParaRPr lang="en-US"/>
        </a:p>
      </dgm:t>
    </dgm:pt>
    <dgm:pt modelId="{1AEF88E3-42F5-43A4-BA9D-61C7B8BBB185}">
      <dgm:prSet/>
      <dgm:spPr/>
      <dgm:t>
        <a:bodyPr/>
        <a:lstStyle/>
        <a:p>
          <a:r>
            <a:rPr lang="en-US" i="1"/>
            <a:t>“ We recognize that male farmers are more productive or make more output per hectare than female farmers. Can we explain a part of this gender differential if we look at the security of their land tenure or ownership?”</a:t>
          </a:r>
          <a:endParaRPr lang="en-US"/>
        </a:p>
      </dgm:t>
    </dgm:pt>
    <dgm:pt modelId="{F4BAED3A-7DE2-495A-AF13-D90AB08A77FD}" type="parTrans" cxnId="{DC68B8D9-2A21-4B63-A386-888D057FC865}">
      <dgm:prSet/>
      <dgm:spPr/>
      <dgm:t>
        <a:bodyPr/>
        <a:lstStyle/>
        <a:p>
          <a:endParaRPr lang="en-US"/>
        </a:p>
      </dgm:t>
    </dgm:pt>
    <dgm:pt modelId="{7A336E98-B7C0-4124-916C-84E5DA9DBD31}" type="sibTrans" cxnId="{DC68B8D9-2A21-4B63-A386-888D057FC865}">
      <dgm:prSet/>
      <dgm:spPr/>
      <dgm:t>
        <a:bodyPr/>
        <a:lstStyle/>
        <a:p>
          <a:endParaRPr lang="en-US"/>
        </a:p>
      </dgm:t>
    </dgm:pt>
    <dgm:pt modelId="{6D481904-0633-4674-904A-84ABABC919CB}">
      <dgm:prSet/>
      <dgm:spPr/>
      <dgm:t>
        <a:bodyPr/>
        <a:lstStyle/>
        <a:p>
          <a:r>
            <a:rPr lang="en-US"/>
            <a:t>“Land tenure security” in this research is explained as the level of confidence or security in using land for agricultural purposes over a period, without the fear of losing it to another land user. </a:t>
          </a:r>
        </a:p>
      </dgm:t>
    </dgm:pt>
    <dgm:pt modelId="{DEC1FE6A-67CA-4A36-B168-9DEC38142722}" type="parTrans" cxnId="{05EA5DF5-1B1E-4F94-9B8F-B302B510C131}">
      <dgm:prSet/>
      <dgm:spPr/>
      <dgm:t>
        <a:bodyPr/>
        <a:lstStyle/>
        <a:p>
          <a:endParaRPr lang="en-US"/>
        </a:p>
      </dgm:t>
    </dgm:pt>
    <dgm:pt modelId="{A50424CC-E2D0-45D9-9A6F-97F18BA314FB}" type="sibTrans" cxnId="{05EA5DF5-1B1E-4F94-9B8F-B302B510C131}">
      <dgm:prSet/>
      <dgm:spPr/>
      <dgm:t>
        <a:bodyPr/>
        <a:lstStyle/>
        <a:p>
          <a:endParaRPr lang="en-US"/>
        </a:p>
      </dgm:t>
    </dgm:pt>
    <dgm:pt modelId="{99C24742-3767-2A4A-8D0B-83341343B895}" type="pres">
      <dgm:prSet presAssocID="{ED34659A-CC16-4830-8E9E-046E83099C5B}" presName="Name0" presStyleCnt="0">
        <dgm:presLayoutVars>
          <dgm:dir/>
          <dgm:animLvl val="lvl"/>
          <dgm:resizeHandles val="exact"/>
        </dgm:presLayoutVars>
      </dgm:prSet>
      <dgm:spPr/>
    </dgm:pt>
    <dgm:pt modelId="{452E3F54-5465-D54C-AD65-52FB0F69B5B3}" type="pres">
      <dgm:prSet presAssocID="{6D481904-0633-4674-904A-84ABABC919CB}" presName="boxAndChildren" presStyleCnt="0"/>
      <dgm:spPr/>
    </dgm:pt>
    <dgm:pt modelId="{5D7094CB-7E03-3444-8DC3-C832FA03B9DD}" type="pres">
      <dgm:prSet presAssocID="{6D481904-0633-4674-904A-84ABABC919CB}" presName="parentTextBox" presStyleLbl="node1" presStyleIdx="0" presStyleCnt="3"/>
      <dgm:spPr/>
    </dgm:pt>
    <dgm:pt modelId="{5FAAA607-5906-3849-8005-8E116CAC5B46}" type="pres">
      <dgm:prSet presAssocID="{7A336E98-B7C0-4124-916C-84E5DA9DBD31}" presName="sp" presStyleCnt="0"/>
      <dgm:spPr/>
    </dgm:pt>
    <dgm:pt modelId="{A8A3AFB7-A49C-4449-B4C3-72A70F2FF3A9}" type="pres">
      <dgm:prSet presAssocID="{1AEF88E3-42F5-43A4-BA9D-61C7B8BBB185}" presName="arrowAndChildren" presStyleCnt="0"/>
      <dgm:spPr/>
    </dgm:pt>
    <dgm:pt modelId="{78A4CCAA-0BEF-454D-BFA0-B0577FA72582}" type="pres">
      <dgm:prSet presAssocID="{1AEF88E3-42F5-43A4-BA9D-61C7B8BBB185}" presName="parentTextArrow" presStyleLbl="node1" presStyleIdx="1" presStyleCnt="3"/>
      <dgm:spPr/>
    </dgm:pt>
    <dgm:pt modelId="{0CBA696B-7D86-3845-B051-FDB73EDE37C2}" type="pres">
      <dgm:prSet presAssocID="{982684BB-8120-4246-B51B-1B59F6E5A881}" presName="sp" presStyleCnt="0"/>
      <dgm:spPr/>
    </dgm:pt>
    <dgm:pt modelId="{1EC26FA5-DF09-484D-8A90-64409C891E50}" type="pres">
      <dgm:prSet presAssocID="{5ED27D9A-8E29-43AC-AF5E-FA239F649BEC}" presName="arrowAndChildren" presStyleCnt="0"/>
      <dgm:spPr/>
    </dgm:pt>
    <dgm:pt modelId="{84F0BF7F-A6E3-264C-B4E8-D1B91AFFFA21}" type="pres">
      <dgm:prSet presAssocID="{5ED27D9A-8E29-43AC-AF5E-FA239F649BEC}" presName="parentTextArrow" presStyleLbl="node1" presStyleIdx="2" presStyleCnt="3"/>
      <dgm:spPr/>
    </dgm:pt>
  </dgm:ptLst>
  <dgm:cxnLst>
    <dgm:cxn modelId="{BD313F28-DED8-9A41-BA77-FD285F3D7CB9}" type="presOf" srcId="{ED34659A-CC16-4830-8E9E-046E83099C5B}" destId="{99C24742-3767-2A4A-8D0B-83341343B895}" srcOrd="0" destOrd="0" presId="urn:microsoft.com/office/officeart/2005/8/layout/process4"/>
    <dgm:cxn modelId="{CFEB9547-35C8-4DF6-83C8-FA69B426CBD9}" srcId="{ED34659A-CC16-4830-8E9E-046E83099C5B}" destId="{5ED27D9A-8E29-43AC-AF5E-FA239F649BEC}" srcOrd="0" destOrd="0" parTransId="{6A70D2C3-6C14-4C15-9DF2-F52968D758B7}" sibTransId="{982684BB-8120-4246-B51B-1B59F6E5A881}"/>
    <dgm:cxn modelId="{3922C781-64EB-E74D-AD09-4385A5E74E26}" type="presOf" srcId="{5ED27D9A-8E29-43AC-AF5E-FA239F649BEC}" destId="{84F0BF7F-A6E3-264C-B4E8-D1B91AFFFA21}" srcOrd="0" destOrd="0" presId="urn:microsoft.com/office/officeart/2005/8/layout/process4"/>
    <dgm:cxn modelId="{A3EC48D8-B809-844D-B080-CDA37CE44ABB}" type="presOf" srcId="{6D481904-0633-4674-904A-84ABABC919CB}" destId="{5D7094CB-7E03-3444-8DC3-C832FA03B9DD}" srcOrd="0" destOrd="0" presId="urn:microsoft.com/office/officeart/2005/8/layout/process4"/>
    <dgm:cxn modelId="{DC68B8D9-2A21-4B63-A386-888D057FC865}" srcId="{ED34659A-CC16-4830-8E9E-046E83099C5B}" destId="{1AEF88E3-42F5-43A4-BA9D-61C7B8BBB185}" srcOrd="1" destOrd="0" parTransId="{F4BAED3A-7DE2-495A-AF13-D90AB08A77FD}" sibTransId="{7A336E98-B7C0-4124-916C-84E5DA9DBD31}"/>
    <dgm:cxn modelId="{98F443E3-BFD1-864F-8A98-BC06189B6D73}" type="presOf" srcId="{1AEF88E3-42F5-43A4-BA9D-61C7B8BBB185}" destId="{78A4CCAA-0BEF-454D-BFA0-B0577FA72582}" srcOrd="0" destOrd="0" presId="urn:microsoft.com/office/officeart/2005/8/layout/process4"/>
    <dgm:cxn modelId="{05EA5DF5-1B1E-4F94-9B8F-B302B510C131}" srcId="{ED34659A-CC16-4830-8E9E-046E83099C5B}" destId="{6D481904-0633-4674-904A-84ABABC919CB}" srcOrd="2" destOrd="0" parTransId="{DEC1FE6A-67CA-4A36-B168-9DEC38142722}" sibTransId="{A50424CC-E2D0-45D9-9A6F-97F18BA314FB}"/>
    <dgm:cxn modelId="{1F1A81D4-F87A-7242-8BA3-B49F8994B03A}" type="presParOf" srcId="{99C24742-3767-2A4A-8D0B-83341343B895}" destId="{452E3F54-5465-D54C-AD65-52FB0F69B5B3}" srcOrd="0" destOrd="0" presId="urn:microsoft.com/office/officeart/2005/8/layout/process4"/>
    <dgm:cxn modelId="{C1BB2370-767A-4649-99C0-6BBD2AAAF90E}" type="presParOf" srcId="{452E3F54-5465-D54C-AD65-52FB0F69B5B3}" destId="{5D7094CB-7E03-3444-8DC3-C832FA03B9DD}" srcOrd="0" destOrd="0" presId="urn:microsoft.com/office/officeart/2005/8/layout/process4"/>
    <dgm:cxn modelId="{285A359B-1A0C-7745-93BB-6CDA0F40897D}" type="presParOf" srcId="{99C24742-3767-2A4A-8D0B-83341343B895}" destId="{5FAAA607-5906-3849-8005-8E116CAC5B46}" srcOrd="1" destOrd="0" presId="urn:microsoft.com/office/officeart/2005/8/layout/process4"/>
    <dgm:cxn modelId="{17FB4802-4B2E-E644-8689-58EA26CA3B0A}" type="presParOf" srcId="{99C24742-3767-2A4A-8D0B-83341343B895}" destId="{A8A3AFB7-A49C-4449-B4C3-72A70F2FF3A9}" srcOrd="2" destOrd="0" presId="urn:microsoft.com/office/officeart/2005/8/layout/process4"/>
    <dgm:cxn modelId="{101B7E01-54B0-4A4C-A0C4-15FE0E81FBDD}" type="presParOf" srcId="{A8A3AFB7-A49C-4449-B4C3-72A70F2FF3A9}" destId="{78A4CCAA-0BEF-454D-BFA0-B0577FA72582}" srcOrd="0" destOrd="0" presId="urn:microsoft.com/office/officeart/2005/8/layout/process4"/>
    <dgm:cxn modelId="{DA01363E-95C7-2B4F-ADFB-7779EBC62309}" type="presParOf" srcId="{99C24742-3767-2A4A-8D0B-83341343B895}" destId="{0CBA696B-7D86-3845-B051-FDB73EDE37C2}" srcOrd="3" destOrd="0" presId="urn:microsoft.com/office/officeart/2005/8/layout/process4"/>
    <dgm:cxn modelId="{422677A1-35E5-894C-8682-1BF2E05F0365}" type="presParOf" srcId="{99C24742-3767-2A4A-8D0B-83341343B895}" destId="{1EC26FA5-DF09-484D-8A90-64409C891E50}" srcOrd="4" destOrd="0" presId="urn:microsoft.com/office/officeart/2005/8/layout/process4"/>
    <dgm:cxn modelId="{E01F00DF-A050-AD42-8233-0F444571AF0C}" type="presParOf" srcId="{1EC26FA5-DF09-484D-8A90-64409C891E50}" destId="{84F0BF7F-A6E3-264C-B4E8-D1B91AFFFA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04202-E0C5-4EAF-8C46-E4DB1BF1629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9E1EE0-0A3D-4843-BE22-675DAF9B0E5D}">
      <dgm:prSet/>
      <dgm:spPr/>
      <dgm:t>
        <a:bodyPr/>
        <a:lstStyle/>
        <a:p>
          <a:r>
            <a:rPr lang="en-US"/>
            <a:t>Ghana is a country in West Africa. </a:t>
          </a:r>
        </a:p>
      </dgm:t>
    </dgm:pt>
    <dgm:pt modelId="{3931CA7A-C4B6-401A-AB3C-2E136544D1E8}" type="parTrans" cxnId="{131A26E6-6CE5-405D-B9C7-F19B97EF3B63}">
      <dgm:prSet/>
      <dgm:spPr/>
      <dgm:t>
        <a:bodyPr/>
        <a:lstStyle/>
        <a:p>
          <a:endParaRPr lang="en-US"/>
        </a:p>
      </dgm:t>
    </dgm:pt>
    <dgm:pt modelId="{1F17B949-7055-41B7-91E3-7507D88A59E8}" type="sibTrans" cxnId="{131A26E6-6CE5-405D-B9C7-F19B97EF3B63}">
      <dgm:prSet/>
      <dgm:spPr/>
      <dgm:t>
        <a:bodyPr/>
        <a:lstStyle/>
        <a:p>
          <a:endParaRPr lang="en-US"/>
        </a:p>
      </dgm:t>
    </dgm:pt>
    <dgm:pt modelId="{53CCC5BA-CCC8-4DD5-9626-363B590C9205}">
      <dgm:prSet/>
      <dgm:spPr/>
      <dgm:t>
        <a:bodyPr/>
        <a:lstStyle/>
        <a:p>
          <a:r>
            <a:rPr lang="en-US"/>
            <a:t>Agriculture accounts for 54% of GDP and contributes to 40% of all export earnings. </a:t>
          </a:r>
        </a:p>
      </dgm:t>
    </dgm:pt>
    <dgm:pt modelId="{FCF73FE3-BAEF-4856-8D65-E0ADC24B1067}" type="parTrans" cxnId="{860E3D53-78CB-4A71-A8B3-FA322F2A130E}">
      <dgm:prSet/>
      <dgm:spPr/>
      <dgm:t>
        <a:bodyPr/>
        <a:lstStyle/>
        <a:p>
          <a:endParaRPr lang="en-US"/>
        </a:p>
      </dgm:t>
    </dgm:pt>
    <dgm:pt modelId="{F4A198B5-F997-48D6-B848-32C89A45AE0E}" type="sibTrans" cxnId="{860E3D53-78CB-4A71-A8B3-FA322F2A130E}">
      <dgm:prSet/>
      <dgm:spPr/>
      <dgm:t>
        <a:bodyPr/>
        <a:lstStyle/>
        <a:p>
          <a:endParaRPr lang="en-US"/>
        </a:p>
      </dgm:t>
    </dgm:pt>
    <dgm:pt modelId="{571792F1-3DAE-403B-A034-BF000A57D4CA}">
      <dgm:prSet/>
      <dgm:spPr/>
      <dgm:t>
        <a:bodyPr/>
        <a:lstStyle/>
        <a:p>
          <a:r>
            <a:rPr lang="en-US"/>
            <a:t>On average, 38% of mixed-sex households in Ghana have female agricultural landowners </a:t>
          </a:r>
        </a:p>
      </dgm:t>
    </dgm:pt>
    <dgm:pt modelId="{10D59756-42B9-43E6-BA18-4D2CD10029D7}" type="parTrans" cxnId="{A089A5A1-B12A-4256-BA68-49E550AC3035}">
      <dgm:prSet/>
      <dgm:spPr/>
      <dgm:t>
        <a:bodyPr/>
        <a:lstStyle/>
        <a:p>
          <a:endParaRPr lang="en-US"/>
        </a:p>
      </dgm:t>
    </dgm:pt>
    <dgm:pt modelId="{83EF126B-231F-4896-BCEA-7727235534A2}" type="sibTrans" cxnId="{A089A5A1-B12A-4256-BA68-49E550AC3035}">
      <dgm:prSet/>
      <dgm:spPr/>
      <dgm:t>
        <a:bodyPr/>
        <a:lstStyle/>
        <a:p>
          <a:endParaRPr lang="en-US"/>
        </a:p>
      </dgm:t>
    </dgm:pt>
    <dgm:pt modelId="{028385D3-4EE5-4F92-AFC0-DBD7FABC465D}">
      <dgm:prSet/>
      <dgm:spPr/>
      <dgm:t>
        <a:bodyPr/>
        <a:lstStyle/>
        <a:p>
          <a:r>
            <a:rPr lang="en-US"/>
            <a:t>Most women who do not have rights to agricultural land gain access to them through male members of the household. </a:t>
          </a:r>
        </a:p>
      </dgm:t>
    </dgm:pt>
    <dgm:pt modelId="{418AFB02-F0C5-41E6-85E5-FFE6E002EFDF}" type="parTrans" cxnId="{48FC7AA4-65FA-48A8-969C-92A335DF594D}">
      <dgm:prSet/>
      <dgm:spPr/>
      <dgm:t>
        <a:bodyPr/>
        <a:lstStyle/>
        <a:p>
          <a:endParaRPr lang="en-US"/>
        </a:p>
      </dgm:t>
    </dgm:pt>
    <dgm:pt modelId="{821CD4E0-AA56-4F12-AEC2-42D538D26ED3}" type="sibTrans" cxnId="{48FC7AA4-65FA-48A8-969C-92A335DF594D}">
      <dgm:prSet/>
      <dgm:spPr/>
      <dgm:t>
        <a:bodyPr/>
        <a:lstStyle/>
        <a:p>
          <a:endParaRPr lang="en-US"/>
        </a:p>
      </dgm:t>
    </dgm:pt>
    <dgm:pt modelId="{5C51A25F-9E5F-4BC6-BA3B-DB20A734B1DF}">
      <dgm:prSet/>
      <dgm:spPr/>
      <dgm:t>
        <a:bodyPr/>
        <a:lstStyle/>
        <a:p>
          <a:r>
            <a:rPr lang="en-US"/>
            <a:t>Ghana also has a dual land tenure or ownership system (which may impact the farmers’ level of security)</a:t>
          </a:r>
        </a:p>
      </dgm:t>
    </dgm:pt>
    <dgm:pt modelId="{D4109569-A4AB-433D-97D3-388DC2D4AEDF}" type="parTrans" cxnId="{159BDA1A-18F5-4AEE-922D-F3718D9ACCE5}">
      <dgm:prSet/>
      <dgm:spPr/>
      <dgm:t>
        <a:bodyPr/>
        <a:lstStyle/>
        <a:p>
          <a:endParaRPr lang="en-US"/>
        </a:p>
      </dgm:t>
    </dgm:pt>
    <dgm:pt modelId="{768BE486-4559-4546-A937-0506A6304995}" type="sibTrans" cxnId="{159BDA1A-18F5-4AEE-922D-F3718D9ACCE5}">
      <dgm:prSet/>
      <dgm:spPr/>
      <dgm:t>
        <a:bodyPr/>
        <a:lstStyle/>
        <a:p>
          <a:endParaRPr lang="en-US"/>
        </a:p>
      </dgm:t>
    </dgm:pt>
    <dgm:pt modelId="{91C73914-2BE4-433F-B801-84D48EC28E2C}">
      <dgm:prSet/>
      <dgm:spPr/>
      <dgm:t>
        <a:bodyPr/>
        <a:lstStyle/>
        <a:p>
          <a:r>
            <a:rPr lang="en-US" dirty="0"/>
            <a:t>1)the </a:t>
          </a:r>
          <a:r>
            <a:rPr lang="en-US" i="1" dirty="0"/>
            <a:t>customary land tenure system </a:t>
          </a:r>
          <a:r>
            <a:rPr lang="en-US" dirty="0"/>
            <a:t>– controlled by the local government or local chiefs </a:t>
          </a:r>
        </a:p>
      </dgm:t>
    </dgm:pt>
    <dgm:pt modelId="{0485C413-7BD1-4D6E-BE2C-88ED52647DBB}" type="parTrans" cxnId="{B0067EBC-F3D8-4551-8845-2FD34874C5F3}">
      <dgm:prSet/>
      <dgm:spPr/>
      <dgm:t>
        <a:bodyPr/>
        <a:lstStyle/>
        <a:p>
          <a:endParaRPr lang="en-US"/>
        </a:p>
      </dgm:t>
    </dgm:pt>
    <dgm:pt modelId="{B80CE530-25E5-42B1-9BFD-1B8AA735641C}" type="sibTrans" cxnId="{B0067EBC-F3D8-4551-8845-2FD34874C5F3}">
      <dgm:prSet/>
      <dgm:spPr/>
      <dgm:t>
        <a:bodyPr/>
        <a:lstStyle/>
        <a:p>
          <a:endParaRPr lang="en-US"/>
        </a:p>
      </dgm:t>
    </dgm:pt>
    <dgm:pt modelId="{58AEF187-9414-4405-B27D-6D0BB2180FA6}">
      <dgm:prSet/>
      <dgm:spPr/>
      <dgm:t>
        <a:bodyPr/>
        <a:lstStyle/>
        <a:p>
          <a:r>
            <a:rPr lang="en-US" dirty="0"/>
            <a:t>2)the </a:t>
          </a:r>
          <a:r>
            <a:rPr lang="en-US" i="1" dirty="0"/>
            <a:t>statutory land tenure system- </a:t>
          </a:r>
          <a:r>
            <a:rPr lang="en-US" dirty="0"/>
            <a:t>controlled by the central government of the   country and involves the assignment of a land title or deed. </a:t>
          </a:r>
        </a:p>
      </dgm:t>
    </dgm:pt>
    <dgm:pt modelId="{36FCE971-9A86-4C90-BE48-500E962ABFC0}" type="parTrans" cxnId="{9F4FC582-E1D5-41C3-A204-C2AAADBD58E7}">
      <dgm:prSet/>
      <dgm:spPr/>
      <dgm:t>
        <a:bodyPr/>
        <a:lstStyle/>
        <a:p>
          <a:endParaRPr lang="en-US"/>
        </a:p>
      </dgm:t>
    </dgm:pt>
    <dgm:pt modelId="{195EEA72-AB6C-4882-8702-790957127281}" type="sibTrans" cxnId="{9F4FC582-E1D5-41C3-A204-C2AAADBD58E7}">
      <dgm:prSet/>
      <dgm:spPr/>
      <dgm:t>
        <a:bodyPr/>
        <a:lstStyle/>
        <a:p>
          <a:endParaRPr lang="en-US"/>
        </a:p>
      </dgm:t>
    </dgm:pt>
    <dgm:pt modelId="{57835557-BB3A-054C-9B99-2EF89A19F05F}" type="pres">
      <dgm:prSet presAssocID="{68B04202-E0C5-4EAF-8C46-E4DB1BF16295}" presName="diagram" presStyleCnt="0">
        <dgm:presLayoutVars>
          <dgm:dir/>
          <dgm:resizeHandles val="exact"/>
        </dgm:presLayoutVars>
      </dgm:prSet>
      <dgm:spPr/>
    </dgm:pt>
    <dgm:pt modelId="{3DB08137-0422-2D4E-B2C2-EA5C3E3B1BEE}" type="pres">
      <dgm:prSet presAssocID="{369E1EE0-0A3D-4843-BE22-675DAF9B0E5D}" presName="node" presStyleLbl="node1" presStyleIdx="0" presStyleCnt="7">
        <dgm:presLayoutVars>
          <dgm:bulletEnabled val="1"/>
        </dgm:presLayoutVars>
      </dgm:prSet>
      <dgm:spPr/>
    </dgm:pt>
    <dgm:pt modelId="{F7D8DE25-C8E4-F644-90DC-927ADC95E113}" type="pres">
      <dgm:prSet presAssocID="{1F17B949-7055-41B7-91E3-7507D88A59E8}" presName="sibTrans" presStyleCnt="0"/>
      <dgm:spPr/>
    </dgm:pt>
    <dgm:pt modelId="{77DFFF41-A2B6-E647-9D22-078104E386F9}" type="pres">
      <dgm:prSet presAssocID="{53CCC5BA-CCC8-4DD5-9626-363B590C9205}" presName="node" presStyleLbl="node1" presStyleIdx="1" presStyleCnt="7">
        <dgm:presLayoutVars>
          <dgm:bulletEnabled val="1"/>
        </dgm:presLayoutVars>
      </dgm:prSet>
      <dgm:spPr/>
    </dgm:pt>
    <dgm:pt modelId="{C9035C3C-7983-BC49-BC1F-01548B8C0EDD}" type="pres">
      <dgm:prSet presAssocID="{F4A198B5-F997-48D6-B848-32C89A45AE0E}" presName="sibTrans" presStyleCnt="0"/>
      <dgm:spPr/>
    </dgm:pt>
    <dgm:pt modelId="{728A5299-C79F-5142-907A-91B514579822}" type="pres">
      <dgm:prSet presAssocID="{571792F1-3DAE-403B-A034-BF000A57D4CA}" presName="node" presStyleLbl="node1" presStyleIdx="2" presStyleCnt="7">
        <dgm:presLayoutVars>
          <dgm:bulletEnabled val="1"/>
        </dgm:presLayoutVars>
      </dgm:prSet>
      <dgm:spPr/>
    </dgm:pt>
    <dgm:pt modelId="{FA96FE50-DA0B-7448-8DCF-A66AA573C883}" type="pres">
      <dgm:prSet presAssocID="{83EF126B-231F-4896-BCEA-7727235534A2}" presName="sibTrans" presStyleCnt="0"/>
      <dgm:spPr/>
    </dgm:pt>
    <dgm:pt modelId="{CA06552D-3972-744D-8AE7-ED3EA25E5FF1}" type="pres">
      <dgm:prSet presAssocID="{028385D3-4EE5-4F92-AFC0-DBD7FABC465D}" presName="node" presStyleLbl="node1" presStyleIdx="3" presStyleCnt="7">
        <dgm:presLayoutVars>
          <dgm:bulletEnabled val="1"/>
        </dgm:presLayoutVars>
      </dgm:prSet>
      <dgm:spPr/>
    </dgm:pt>
    <dgm:pt modelId="{B1EF5E0F-ADAD-5643-8189-778F6BB7E047}" type="pres">
      <dgm:prSet presAssocID="{821CD4E0-AA56-4F12-AEC2-42D538D26ED3}" presName="sibTrans" presStyleCnt="0"/>
      <dgm:spPr/>
    </dgm:pt>
    <dgm:pt modelId="{040D75F3-D7DD-7E46-A33F-03962A7ED324}" type="pres">
      <dgm:prSet presAssocID="{5C51A25F-9E5F-4BC6-BA3B-DB20A734B1DF}" presName="node" presStyleLbl="node1" presStyleIdx="4" presStyleCnt="7">
        <dgm:presLayoutVars>
          <dgm:bulletEnabled val="1"/>
        </dgm:presLayoutVars>
      </dgm:prSet>
      <dgm:spPr/>
    </dgm:pt>
    <dgm:pt modelId="{0589D895-1687-BF46-A213-5F8BE7B3DD4B}" type="pres">
      <dgm:prSet presAssocID="{768BE486-4559-4546-A937-0506A6304995}" presName="sibTrans" presStyleCnt="0"/>
      <dgm:spPr/>
    </dgm:pt>
    <dgm:pt modelId="{467239BD-C5A3-DB4C-90E1-CFD5FBEB7A2A}" type="pres">
      <dgm:prSet presAssocID="{91C73914-2BE4-433F-B801-84D48EC28E2C}" presName="node" presStyleLbl="node1" presStyleIdx="5" presStyleCnt="7">
        <dgm:presLayoutVars>
          <dgm:bulletEnabled val="1"/>
        </dgm:presLayoutVars>
      </dgm:prSet>
      <dgm:spPr/>
    </dgm:pt>
    <dgm:pt modelId="{BFE94DAD-786D-0843-8CD7-3F157C213C13}" type="pres">
      <dgm:prSet presAssocID="{B80CE530-25E5-42B1-9BFD-1B8AA735641C}" presName="sibTrans" presStyleCnt="0"/>
      <dgm:spPr/>
    </dgm:pt>
    <dgm:pt modelId="{4B849096-8614-5D4F-8FA1-996E3D90F01F}" type="pres">
      <dgm:prSet presAssocID="{58AEF187-9414-4405-B27D-6D0BB2180FA6}" presName="node" presStyleLbl="node1" presStyleIdx="6" presStyleCnt="7">
        <dgm:presLayoutVars>
          <dgm:bulletEnabled val="1"/>
        </dgm:presLayoutVars>
      </dgm:prSet>
      <dgm:spPr/>
    </dgm:pt>
  </dgm:ptLst>
  <dgm:cxnLst>
    <dgm:cxn modelId="{357C8012-C14F-AD4D-9851-54D5B775CC0B}" type="presOf" srcId="{91C73914-2BE4-433F-B801-84D48EC28E2C}" destId="{467239BD-C5A3-DB4C-90E1-CFD5FBEB7A2A}" srcOrd="0" destOrd="0" presId="urn:microsoft.com/office/officeart/2005/8/layout/default"/>
    <dgm:cxn modelId="{159BDA1A-18F5-4AEE-922D-F3718D9ACCE5}" srcId="{68B04202-E0C5-4EAF-8C46-E4DB1BF16295}" destId="{5C51A25F-9E5F-4BC6-BA3B-DB20A734B1DF}" srcOrd="4" destOrd="0" parTransId="{D4109569-A4AB-433D-97D3-388DC2D4AEDF}" sibTransId="{768BE486-4559-4546-A937-0506A6304995}"/>
    <dgm:cxn modelId="{465C8B26-2CF2-2647-A435-2F90D2077FB9}" type="presOf" srcId="{58AEF187-9414-4405-B27D-6D0BB2180FA6}" destId="{4B849096-8614-5D4F-8FA1-996E3D90F01F}" srcOrd="0" destOrd="0" presId="urn:microsoft.com/office/officeart/2005/8/layout/default"/>
    <dgm:cxn modelId="{576BB735-196E-2545-925B-63F4DE480A6D}" type="presOf" srcId="{68B04202-E0C5-4EAF-8C46-E4DB1BF16295}" destId="{57835557-BB3A-054C-9B99-2EF89A19F05F}" srcOrd="0" destOrd="0" presId="urn:microsoft.com/office/officeart/2005/8/layout/default"/>
    <dgm:cxn modelId="{860E3D53-78CB-4A71-A8B3-FA322F2A130E}" srcId="{68B04202-E0C5-4EAF-8C46-E4DB1BF16295}" destId="{53CCC5BA-CCC8-4DD5-9626-363B590C9205}" srcOrd="1" destOrd="0" parTransId="{FCF73FE3-BAEF-4856-8D65-E0ADC24B1067}" sibTransId="{F4A198B5-F997-48D6-B848-32C89A45AE0E}"/>
    <dgm:cxn modelId="{D8041E5A-3A1C-1E4F-818C-E9510BA2DD8F}" type="presOf" srcId="{369E1EE0-0A3D-4843-BE22-675DAF9B0E5D}" destId="{3DB08137-0422-2D4E-B2C2-EA5C3E3B1BEE}" srcOrd="0" destOrd="0" presId="urn:microsoft.com/office/officeart/2005/8/layout/default"/>
    <dgm:cxn modelId="{73AAAF7A-0F5D-7342-9393-918C07ECE9C8}" type="presOf" srcId="{028385D3-4EE5-4F92-AFC0-DBD7FABC465D}" destId="{CA06552D-3972-744D-8AE7-ED3EA25E5FF1}" srcOrd="0" destOrd="0" presId="urn:microsoft.com/office/officeart/2005/8/layout/default"/>
    <dgm:cxn modelId="{9F4FC582-E1D5-41C3-A204-C2AAADBD58E7}" srcId="{68B04202-E0C5-4EAF-8C46-E4DB1BF16295}" destId="{58AEF187-9414-4405-B27D-6D0BB2180FA6}" srcOrd="6" destOrd="0" parTransId="{36FCE971-9A86-4C90-BE48-500E962ABFC0}" sibTransId="{195EEA72-AB6C-4882-8702-790957127281}"/>
    <dgm:cxn modelId="{A089A5A1-B12A-4256-BA68-49E550AC3035}" srcId="{68B04202-E0C5-4EAF-8C46-E4DB1BF16295}" destId="{571792F1-3DAE-403B-A034-BF000A57D4CA}" srcOrd="2" destOrd="0" parTransId="{10D59756-42B9-43E6-BA18-4D2CD10029D7}" sibTransId="{83EF126B-231F-4896-BCEA-7727235534A2}"/>
    <dgm:cxn modelId="{48FC7AA4-65FA-48A8-969C-92A335DF594D}" srcId="{68B04202-E0C5-4EAF-8C46-E4DB1BF16295}" destId="{028385D3-4EE5-4F92-AFC0-DBD7FABC465D}" srcOrd="3" destOrd="0" parTransId="{418AFB02-F0C5-41E6-85E5-FFE6E002EFDF}" sibTransId="{821CD4E0-AA56-4F12-AEC2-42D538D26ED3}"/>
    <dgm:cxn modelId="{B0067EBC-F3D8-4551-8845-2FD34874C5F3}" srcId="{68B04202-E0C5-4EAF-8C46-E4DB1BF16295}" destId="{91C73914-2BE4-433F-B801-84D48EC28E2C}" srcOrd="5" destOrd="0" parTransId="{0485C413-7BD1-4D6E-BE2C-88ED52647DBB}" sibTransId="{B80CE530-25E5-42B1-9BFD-1B8AA735641C}"/>
    <dgm:cxn modelId="{04CE36D9-E95E-B547-9274-E558299FA09C}" type="presOf" srcId="{53CCC5BA-CCC8-4DD5-9626-363B590C9205}" destId="{77DFFF41-A2B6-E647-9D22-078104E386F9}" srcOrd="0" destOrd="0" presId="urn:microsoft.com/office/officeart/2005/8/layout/default"/>
    <dgm:cxn modelId="{281CF1DE-16E0-9C4D-AB65-A5602153265E}" type="presOf" srcId="{571792F1-3DAE-403B-A034-BF000A57D4CA}" destId="{728A5299-C79F-5142-907A-91B514579822}" srcOrd="0" destOrd="0" presId="urn:microsoft.com/office/officeart/2005/8/layout/default"/>
    <dgm:cxn modelId="{131A26E6-6CE5-405D-B9C7-F19B97EF3B63}" srcId="{68B04202-E0C5-4EAF-8C46-E4DB1BF16295}" destId="{369E1EE0-0A3D-4843-BE22-675DAF9B0E5D}" srcOrd="0" destOrd="0" parTransId="{3931CA7A-C4B6-401A-AB3C-2E136544D1E8}" sibTransId="{1F17B949-7055-41B7-91E3-7507D88A59E8}"/>
    <dgm:cxn modelId="{5D9BBAEE-41AD-A249-8C95-2AC35523FD7E}" type="presOf" srcId="{5C51A25F-9E5F-4BC6-BA3B-DB20A734B1DF}" destId="{040D75F3-D7DD-7E46-A33F-03962A7ED324}" srcOrd="0" destOrd="0" presId="urn:microsoft.com/office/officeart/2005/8/layout/default"/>
    <dgm:cxn modelId="{23675662-94E3-0644-9350-EBFD82E01798}" type="presParOf" srcId="{57835557-BB3A-054C-9B99-2EF89A19F05F}" destId="{3DB08137-0422-2D4E-B2C2-EA5C3E3B1BEE}" srcOrd="0" destOrd="0" presId="urn:microsoft.com/office/officeart/2005/8/layout/default"/>
    <dgm:cxn modelId="{993A4230-8B16-304A-94D8-C60B2CC83BFC}" type="presParOf" srcId="{57835557-BB3A-054C-9B99-2EF89A19F05F}" destId="{F7D8DE25-C8E4-F644-90DC-927ADC95E113}" srcOrd="1" destOrd="0" presId="urn:microsoft.com/office/officeart/2005/8/layout/default"/>
    <dgm:cxn modelId="{1E5E207E-A5F4-AE46-ADA6-11A6CDE52F9F}" type="presParOf" srcId="{57835557-BB3A-054C-9B99-2EF89A19F05F}" destId="{77DFFF41-A2B6-E647-9D22-078104E386F9}" srcOrd="2" destOrd="0" presId="urn:microsoft.com/office/officeart/2005/8/layout/default"/>
    <dgm:cxn modelId="{90FCEDA2-E88B-3746-AA0E-63AE3A90E66A}" type="presParOf" srcId="{57835557-BB3A-054C-9B99-2EF89A19F05F}" destId="{C9035C3C-7983-BC49-BC1F-01548B8C0EDD}" srcOrd="3" destOrd="0" presId="urn:microsoft.com/office/officeart/2005/8/layout/default"/>
    <dgm:cxn modelId="{20631862-9E5F-8C44-9BDB-C5DA27D1992F}" type="presParOf" srcId="{57835557-BB3A-054C-9B99-2EF89A19F05F}" destId="{728A5299-C79F-5142-907A-91B514579822}" srcOrd="4" destOrd="0" presId="urn:microsoft.com/office/officeart/2005/8/layout/default"/>
    <dgm:cxn modelId="{9A767069-1287-B64E-9E27-CBD2ACB4F2BD}" type="presParOf" srcId="{57835557-BB3A-054C-9B99-2EF89A19F05F}" destId="{FA96FE50-DA0B-7448-8DCF-A66AA573C883}" srcOrd="5" destOrd="0" presId="urn:microsoft.com/office/officeart/2005/8/layout/default"/>
    <dgm:cxn modelId="{41201F11-E88F-694A-9649-46FA6E196397}" type="presParOf" srcId="{57835557-BB3A-054C-9B99-2EF89A19F05F}" destId="{CA06552D-3972-744D-8AE7-ED3EA25E5FF1}" srcOrd="6" destOrd="0" presId="urn:microsoft.com/office/officeart/2005/8/layout/default"/>
    <dgm:cxn modelId="{0B34EEC0-D422-7B40-BC63-62B94D176C5B}" type="presParOf" srcId="{57835557-BB3A-054C-9B99-2EF89A19F05F}" destId="{B1EF5E0F-ADAD-5643-8189-778F6BB7E047}" srcOrd="7" destOrd="0" presId="urn:microsoft.com/office/officeart/2005/8/layout/default"/>
    <dgm:cxn modelId="{6E2F43D9-0CF5-7B44-B65C-01D715760B6C}" type="presParOf" srcId="{57835557-BB3A-054C-9B99-2EF89A19F05F}" destId="{040D75F3-D7DD-7E46-A33F-03962A7ED324}" srcOrd="8" destOrd="0" presId="urn:microsoft.com/office/officeart/2005/8/layout/default"/>
    <dgm:cxn modelId="{A13F9137-A599-974A-9F8E-35FDEB8B2CFC}" type="presParOf" srcId="{57835557-BB3A-054C-9B99-2EF89A19F05F}" destId="{0589D895-1687-BF46-A213-5F8BE7B3DD4B}" srcOrd="9" destOrd="0" presId="urn:microsoft.com/office/officeart/2005/8/layout/default"/>
    <dgm:cxn modelId="{4DBFEC38-4FFC-FC41-ADA8-3205C998170C}" type="presParOf" srcId="{57835557-BB3A-054C-9B99-2EF89A19F05F}" destId="{467239BD-C5A3-DB4C-90E1-CFD5FBEB7A2A}" srcOrd="10" destOrd="0" presId="urn:microsoft.com/office/officeart/2005/8/layout/default"/>
    <dgm:cxn modelId="{AC16E14D-DA56-FB4C-90A2-5FC365BB3EB7}" type="presParOf" srcId="{57835557-BB3A-054C-9B99-2EF89A19F05F}" destId="{BFE94DAD-786D-0843-8CD7-3F157C213C13}" srcOrd="11" destOrd="0" presId="urn:microsoft.com/office/officeart/2005/8/layout/default"/>
    <dgm:cxn modelId="{0413CB39-F16B-EF4E-9C74-9DBBB34A019F}" type="presParOf" srcId="{57835557-BB3A-054C-9B99-2EF89A19F05F}" destId="{4B849096-8614-5D4F-8FA1-996E3D90F01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EBED02-A881-4B5B-A1E3-FD578B34450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F59F353-36D0-4F2B-948A-41527508BBBE}">
      <dgm:prSet/>
      <dgm:spPr/>
      <dgm:t>
        <a:bodyPr/>
        <a:lstStyle/>
        <a:p>
          <a:r>
            <a:rPr lang="en-US"/>
            <a:t>This research was based on survey data from 5010 households in the 10 regions of Ghana. </a:t>
          </a:r>
        </a:p>
      </dgm:t>
    </dgm:pt>
    <dgm:pt modelId="{6D3D8E8E-B9E0-481C-A532-76CA8D020A0E}" type="parTrans" cxnId="{F7561E5D-E771-42EF-89FA-E435B6CC5A2D}">
      <dgm:prSet/>
      <dgm:spPr/>
      <dgm:t>
        <a:bodyPr/>
        <a:lstStyle/>
        <a:p>
          <a:endParaRPr lang="en-US"/>
        </a:p>
      </dgm:t>
    </dgm:pt>
    <dgm:pt modelId="{124CC21A-35A3-461B-9385-FB16987B6C82}" type="sibTrans" cxnId="{F7561E5D-E771-42EF-89FA-E435B6CC5A2D}">
      <dgm:prSet/>
      <dgm:spPr/>
      <dgm:t>
        <a:bodyPr/>
        <a:lstStyle/>
        <a:p>
          <a:endParaRPr lang="en-US"/>
        </a:p>
      </dgm:t>
    </dgm:pt>
    <dgm:pt modelId="{C3D944DE-8173-4441-B987-70300C107DA9}">
      <dgm:prSet/>
      <dgm:spPr/>
      <dgm:t>
        <a:bodyPr/>
        <a:lstStyle/>
        <a:p>
          <a:r>
            <a:rPr lang="en-US"/>
            <a:t>Regressions were run to test the effects of gender and land tenure security on agricultural productivity and investment. </a:t>
          </a:r>
        </a:p>
      </dgm:t>
    </dgm:pt>
    <dgm:pt modelId="{FAD608AB-ACE3-4A2E-9324-A597A6774331}" type="parTrans" cxnId="{C178E240-7F12-4505-A735-08E698FD0BB4}">
      <dgm:prSet/>
      <dgm:spPr/>
      <dgm:t>
        <a:bodyPr/>
        <a:lstStyle/>
        <a:p>
          <a:endParaRPr lang="en-US"/>
        </a:p>
      </dgm:t>
    </dgm:pt>
    <dgm:pt modelId="{ADC55767-4266-46B6-85E2-3E57241125D8}" type="sibTrans" cxnId="{C178E240-7F12-4505-A735-08E698FD0BB4}">
      <dgm:prSet/>
      <dgm:spPr/>
      <dgm:t>
        <a:bodyPr/>
        <a:lstStyle/>
        <a:p>
          <a:endParaRPr lang="en-US"/>
        </a:p>
      </dgm:t>
    </dgm:pt>
    <dgm:pt modelId="{E2F4B950-6DAF-4778-BA30-46B414C2F2CE}">
      <dgm:prSet/>
      <dgm:spPr/>
      <dgm:t>
        <a:bodyPr/>
        <a:lstStyle/>
        <a:p>
          <a:r>
            <a:rPr lang="en-US"/>
            <a:t>Other explanatory variables where the locality of the farmer, marital status, the use of labor and fertilizer etc.</a:t>
          </a:r>
        </a:p>
      </dgm:t>
    </dgm:pt>
    <dgm:pt modelId="{ACCD7175-66BA-417D-811C-61F2AA854584}" type="parTrans" cxnId="{D65DED6F-1E1D-402F-9E59-CBC1D0A125B5}">
      <dgm:prSet/>
      <dgm:spPr/>
      <dgm:t>
        <a:bodyPr/>
        <a:lstStyle/>
        <a:p>
          <a:endParaRPr lang="en-US"/>
        </a:p>
      </dgm:t>
    </dgm:pt>
    <dgm:pt modelId="{08DD3D78-8C04-47AD-B387-B3E17ED5D4FA}" type="sibTrans" cxnId="{D65DED6F-1E1D-402F-9E59-CBC1D0A125B5}">
      <dgm:prSet/>
      <dgm:spPr/>
      <dgm:t>
        <a:bodyPr/>
        <a:lstStyle/>
        <a:p>
          <a:endParaRPr lang="en-US"/>
        </a:p>
      </dgm:t>
    </dgm:pt>
    <dgm:pt modelId="{D6666E41-35D0-AD41-BEBF-21399120FB98}" type="pres">
      <dgm:prSet presAssocID="{45EBED02-A881-4B5B-A1E3-FD578B34450E}" presName="linear" presStyleCnt="0">
        <dgm:presLayoutVars>
          <dgm:animLvl val="lvl"/>
          <dgm:resizeHandles val="exact"/>
        </dgm:presLayoutVars>
      </dgm:prSet>
      <dgm:spPr/>
    </dgm:pt>
    <dgm:pt modelId="{5D887BDC-FD49-8445-8C23-36ACE1BC938D}" type="pres">
      <dgm:prSet presAssocID="{8F59F353-36D0-4F2B-948A-41527508BB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4230C9-8CED-8447-9594-9A07D9EEAAA8}" type="pres">
      <dgm:prSet presAssocID="{124CC21A-35A3-461B-9385-FB16987B6C82}" presName="spacer" presStyleCnt="0"/>
      <dgm:spPr/>
    </dgm:pt>
    <dgm:pt modelId="{021C0A56-5D61-AC40-8109-ED8924095788}" type="pres">
      <dgm:prSet presAssocID="{C3D944DE-8173-4441-B987-70300C107DA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50169D-3A76-9141-BEB9-68CDC2D9B5F8}" type="pres">
      <dgm:prSet presAssocID="{ADC55767-4266-46B6-85E2-3E57241125D8}" presName="spacer" presStyleCnt="0"/>
      <dgm:spPr/>
    </dgm:pt>
    <dgm:pt modelId="{B1505718-211B-0749-83F6-0BEDD873A671}" type="pres">
      <dgm:prSet presAssocID="{E2F4B950-6DAF-4778-BA30-46B414C2F2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BAD2F09-CA6F-5440-802A-F60B434B1392}" type="presOf" srcId="{E2F4B950-6DAF-4778-BA30-46B414C2F2CE}" destId="{B1505718-211B-0749-83F6-0BEDD873A671}" srcOrd="0" destOrd="0" presId="urn:microsoft.com/office/officeart/2005/8/layout/vList2"/>
    <dgm:cxn modelId="{C178E240-7F12-4505-A735-08E698FD0BB4}" srcId="{45EBED02-A881-4B5B-A1E3-FD578B34450E}" destId="{C3D944DE-8173-4441-B987-70300C107DA9}" srcOrd="1" destOrd="0" parTransId="{FAD608AB-ACE3-4A2E-9324-A597A6774331}" sibTransId="{ADC55767-4266-46B6-85E2-3E57241125D8}"/>
    <dgm:cxn modelId="{F7561E5D-E771-42EF-89FA-E435B6CC5A2D}" srcId="{45EBED02-A881-4B5B-A1E3-FD578B34450E}" destId="{8F59F353-36D0-4F2B-948A-41527508BBBE}" srcOrd="0" destOrd="0" parTransId="{6D3D8E8E-B9E0-481C-A532-76CA8D020A0E}" sibTransId="{124CC21A-35A3-461B-9385-FB16987B6C82}"/>
    <dgm:cxn modelId="{D65DED6F-1E1D-402F-9E59-CBC1D0A125B5}" srcId="{45EBED02-A881-4B5B-A1E3-FD578B34450E}" destId="{E2F4B950-6DAF-4778-BA30-46B414C2F2CE}" srcOrd="2" destOrd="0" parTransId="{ACCD7175-66BA-417D-811C-61F2AA854584}" sibTransId="{08DD3D78-8C04-47AD-B387-B3E17ED5D4FA}"/>
    <dgm:cxn modelId="{D8D3409F-6689-DA4B-A26B-F2909FD21F94}" type="presOf" srcId="{45EBED02-A881-4B5B-A1E3-FD578B34450E}" destId="{D6666E41-35D0-AD41-BEBF-21399120FB98}" srcOrd="0" destOrd="0" presId="urn:microsoft.com/office/officeart/2005/8/layout/vList2"/>
    <dgm:cxn modelId="{18EDBBB1-D922-1947-ACBD-500456CBE7A4}" type="presOf" srcId="{8F59F353-36D0-4F2B-948A-41527508BBBE}" destId="{5D887BDC-FD49-8445-8C23-36ACE1BC938D}" srcOrd="0" destOrd="0" presId="urn:microsoft.com/office/officeart/2005/8/layout/vList2"/>
    <dgm:cxn modelId="{EA9EBDFB-6C9B-154A-9E5C-46E268AD30C4}" type="presOf" srcId="{C3D944DE-8173-4441-B987-70300C107DA9}" destId="{021C0A56-5D61-AC40-8109-ED8924095788}" srcOrd="0" destOrd="0" presId="urn:microsoft.com/office/officeart/2005/8/layout/vList2"/>
    <dgm:cxn modelId="{CB4D8BF9-3F6A-5B48-B1C6-326439756CF8}" type="presParOf" srcId="{D6666E41-35D0-AD41-BEBF-21399120FB98}" destId="{5D887BDC-FD49-8445-8C23-36ACE1BC938D}" srcOrd="0" destOrd="0" presId="urn:microsoft.com/office/officeart/2005/8/layout/vList2"/>
    <dgm:cxn modelId="{764FBCBF-10B7-C64B-8651-5719BE69815D}" type="presParOf" srcId="{D6666E41-35D0-AD41-BEBF-21399120FB98}" destId="{E34230C9-8CED-8447-9594-9A07D9EEAAA8}" srcOrd="1" destOrd="0" presId="urn:microsoft.com/office/officeart/2005/8/layout/vList2"/>
    <dgm:cxn modelId="{04460C54-94C9-814A-B68A-D46CAF8788DB}" type="presParOf" srcId="{D6666E41-35D0-AD41-BEBF-21399120FB98}" destId="{021C0A56-5D61-AC40-8109-ED8924095788}" srcOrd="2" destOrd="0" presId="urn:microsoft.com/office/officeart/2005/8/layout/vList2"/>
    <dgm:cxn modelId="{2B8324C4-713C-7444-9298-8457E9832CC1}" type="presParOf" srcId="{D6666E41-35D0-AD41-BEBF-21399120FB98}" destId="{A850169D-3A76-9141-BEB9-68CDC2D9B5F8}" srcOrd="3" destOrd="0" presId="urn:microsoft.com/office/officeart/2005/8/layout/vList2"/>
    <dgm:cxn modelId="{38A49564-2034-C044-928C-7EFA3693CCD5}" type="presParOf" srcId="{D6666E41-35D0-AD41-BEBF-21399120FB98}" destId="{B1505718-211B-0749-83F6-0BEDD873A67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691E43-DA6F-4070-9777-5AFAEF5DBB2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316586-5C9D-4625-AC53-3EE650BBD4D3}">
      <dgm:prSet/>
      <dgm:spPr/>
      <dgm:t>
        <a:bodyPr/>
        <a:lstStyle/>
        <a:p>
          <a:r>
            <a:rPr lang="en-US"/>
            <a:t>There is more work to be done on understanding economic patterns that limit the productivity levels of female farmers in Ghana. </a:t>
          </a:r>
        </a:p>
      </dgm:t>
    </dgm:pt>
    <dgm:pt modelId="{7BA98E6B-9AB1-4139-9C9C-678C9A14FB6A}" type="parTrans" cxnId="{B3387E9B-6841-412F-AB55-722AC0B5D085}">
      <dgm:prSet/>
      <dgm:spPr/>
      <dgm:t>
        <a:bodyPr/>
        <a:lstStyle/>
        <a:p>
          <a:endParaRPr lang="en-US"/>
        </a:p>
      </dgm:t>
    </dgm:pt>
    <dgm:pt modelId="{BB0D62C6-F257-45EF-9F24-7E829767D414}" type="sibTrans" cxnId="{B3387E9B-6841-412F-AB55-722AC0B5D085}">
      <dgm:prSet/>
      <dgm:spPr/>
      <dgm:t>
        <a:bodyPr/>
        <a:lstStyle/>
        <a:p>
          <a:endParaRPr lang="en-US"/>
        </a:p>
      </dgm:t>
    </dgm:pt>
    <dgm:pt modelId="{DFF8E3F5-4A2A-4923-B2F3-76B0175A9B10}">
      <dgm:prSet/>
      <dgm:spPr/>
      <dgm:t>
        <a:bodyPr/>
        <a:lstStyle/>
        <a:p>
          <a:r>
            <a:rPr lang="en-US"/>
            <a:t>More research on land tenure security and how to accurately measure it will help to understand the production patterns of female farmers. </a:t>
          </a:r>
        </a:p>
      </dgm:t>
    </dgm:pt>
    <dgm:pt modelId="{0A31F909-C912-48C8-8458-3C25741FF88E}" type="parTrans" cxnId="{CD9A73ED-44EE-415C-97B2-AFB48E29033D}">
      <dgm:prSet/>
      <dgm:spPr/>
      <dgm:t>
        <a:bodyPr/>
        <a:lstStyle/>
        <a:p>
          <a:endParaRPr lang="en-US"/>
        </a:p>
      </dgm:t>
    </dgm:pt>
    <dgm:pt modelId="{4B553610-9D8D-4C54-A4D3-5718AE429529}" type="sibTrans" cxnId="{CD9A73ED-44EE-415C-97B2-AFB48E29033D}">
      <dgm:prSet/>
      <dgm:spPr/>
      <dgm:t>
        <a:bodyPr/>
        <a:lstStyle/>
        <a:p>
          <a:endParaRPr lang="en-US"/>
        </a:p>
      </dgm:t>
    </dgm:pt>
    <dgm:pt modelId="{A52337F2-B3E4-4B0E-A0A8-E66736574764}">
      <dgm:prSet/>
      <dgm:spPr/>
      <dgm:t>
        <a:bodyPr/>
        <a:lstStyle/>
        <a:p>
          <a:r>
            <a:rPr lang="en-US"/>
            <a:t>More household survey data could be directed towards collecting actual information on the confidence levels of farmers in keeping and cultivating their lands for long periods. </a:t>
          </a:r>
        </a:p>
      </dgm:t>
    </dgm:pt>
    <dgm:pt modelId="{F35C052E-3096-4D30-849E-12FB04EFA45A}" type="parTrans" cxnId="{9DDECF7F-2680-4B2E-A26A-BD926C277F48}">
      <dgm:prSet/>
      <dgm:spPr/>
      <dgm:t>
        <a:bodyPr/>
        <a:lstStyle/>
        <a:p>
          <a:endParaRPr lang="en-US"/>
        </a:p>
      </dgm:t>
    </dgm:pt>
    <dgm:pt modelId="{737129AB-CB2F-47EA-BFF1-E5A0B7E181BF}" type="sibTrans" cxnId="{9DDECF7F-2680-4B2E-A26A-BD926C277F48}">
      <dgm:prSet/>
      <dgm:spPr/>
      <dgm:t>
        <a:bodyPr/>
        <a:lstStyle/>
        <a:p>
          <a:endParaRPr lang="en-US"/>
        </a:p>
      </dgm:t>
    </dgm:pt>
    <dgm:pt modelId="{9EC2A8CC-4A95-8348-B552-F82C0D0D42F0}" type="pres">
      <dgm:prSet presAssocID="{DE691E43-DA6F-4070-9777-5AFAEF5DBB29}" presName="linear" presStyleCnt="0">
        <dgm:presLayoutVars>
          <dgm:animLvl val="lvl"/>
          <dgm:resizeHandles val="exact"/>
        </dgm:presLayoutVars>
      </dgm:prSet>
      <dgm:spPr/>
    </dgm:pt>
    <dgm:pt modelId="{0CA8030A-C398-CB4C-9462-48B9555EDDC2}" type="pres">
      <dgm:prSet presAssocID="{CA316586-5C9D-4625-AC53-3EE650BBD4D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5C0F12D-71E4-C946-B1BA-33DBAC6F05C8}" type="pres">
      <dgm:prSet presAssocID="{BB0D62C6-F257-45EF-9F24-7E829767D414}" presName="spacer" presStyleCnt="0"/>
      <dgm:spPr/>
    </dgm:pt>
    <dgm:pt modelId="{CAA2BE37-B7F6-C546-947C-FFA9674D76CC}" type="pres">
      <dgm:prSet presAssocID="{DFF8E3F5-4A2A-4923-B2F3-76B0175A9B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230FD96-093A-EE4D-944E-A646D03DBFAB}" type="pres">
      <dgm:prSet presAssocID="{4B553610-9D8D-4C54-A4D3-5718AE429529}" presName="spacer" presStyleCnt="0"/>
      <dgm:spPr/>
    </dgm:pt>
    <dgm:pt modelId="{819B31D5-311B-A84F-90FE-F4121E501E31}" type="pres">
      <dgm:prSet presAssocID="{A52337F2-B3E4-4B0E-A0A8-E6673657476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B40331C-DE61-B942-A2D3-A3CE8DE1BA28}" type="presOf" srcId="{DE691E43-DA6F-4070-9777-5AFAEF5DBB29}" destId="{9EC2A8CC-4A95-8348-B552-F82C0D0D42F0}" srcOrd="0" destOrd="0" presId="urn:microsoft.com/office/officeart/2005/8/layout/vList2"/>
    <dgm:cxn modelId="{CD4B8D76-2790-AD40-91A6-C50D94706E64}" type="presOf" srcId="{A52337F2-B3E4-4B0E-A0A8-E66736574764}" destId="{819B31D5-311B-A84F-90FE-F4121E501E31}" srcOrd="0" destOrd="0" presId="urn:microsoft.com/office/officeart/2005/8/layout/vList2"/>
    <dgm:cxn modelId="{9DDECF7F-2680-4B2E-A26A-BD926C277F48}" srcId="{DE691E43-DA6F-4070-9777-5AFAEF5DBB29}" destId="{A52337F2-B3E4-4B0E-A0A8-E66736574764}" srcOrd="2" destOrd="0" parTransId="{F35C052E-3096-4D30-849E-12FB04EFA45A}" sibTransId="{737129AB-CB2F-47EA-BFF1-E5A0B7E181BF}"/>
    <dgm:cxn modelId="{91D55D8F-B08A-4143-B4F4-31B2BC467CDF}" type="presOf" srcId="{DFF8E3F5-4A2A-4923-B2F3-76B0175A9B10}" destId="{CAA2BE37-B7F6-C546-947C-FFA9674D76CC}" srcOrd="0" destOrd="0" presId="urn:microsoft.com/office/officeart/2005/8/layout/vList2"/>
    <dgm:cxn modelId="{B3387E9B-6841-412F-AB55-722AC0B5D085}" srcId="{DE691E43-DA6F-4070-9777-5AFAEF5DBB29}" destId="{CA316586-5C9D-4625-AC53-3EE650BBD4D3}" srcOrd="0" destOrd="0" parTransId="{7BA98E6B-9AB1-4139-9C9C-678C9A14FB6A}" sibTransId="{BB0D62C6-F257-45EF-9F24-7E829767D414}"/>
    <dgm:cxn modelId="{0FA725A6-91A2-2946-A03F-19093C13FAA2}" type="presOf" srcId="{CA316586-5C9D-4625-AC53-3EE650BBD4D3}" destId="{0CA8030A-C398-CB4C-9462-48B9555EDDC2}" srcOrd="0" destOrd="0" presId="urn:microsoft.com/office/officeart/2005/8/layout/vList2"/>
    <dgm:cxn modelId="{CD9A73ED-44EE-415C-97B2-AFB48E29033D}" srcId="{DE691E43-DA6F-4070-9777-5AFAEF5DBB29}" destId="{DFF8E3F5-4A2A-4923-B2F3-76B0175A9B10}" srcOrd="1" destOrd="0" parTransId="{0A31F909-C912-48C8-8458-3C25741FF88E}" sibTransId="{4B553610-9D8D-4C54-A4D3-5718AE429529}"/>
    <dgm:cxn modelId="{9768EF7F-5E90-FB42-812D-AFC62BD2FF72}" type="presParOf" srcId="{9EC2A8CC-4A95-8348-B552-F82C0D0D42F0}" destId="{0CA8030A-C398-CB4C-9462-48B9555EDDC2}" srcOrd="0" destOrd="0" presId="urn:microsoft.com/office/officeart/2005/8/layout/vList2"/>
    <dgm:cxn modelId="{F5DC003B-4ADA-8049-99EE-867DEEC36E01}" type="presParOf" srcId="{9EC2A8CC-4A95-8348-B552-F82C0D0D42F0}" destId="{25C0F12D-71E4-C946-B1BA-33DBAC6F05C8}" srcOrd="1" destOrd="0" presId="urn:microsoft.com/office/officeart/2005/8/layout/vList2"/>
    <dgm:cxn modelId="{130A1D46-76B9-C049-BC51-D0DC7E9EFD37}" type="presParOf" srcId="{9EC2A8CC-4A95-8348-B552-F82C0D0D42F0}" destId="{CAA2BE37-B7F6-C546-947C-FFA9674D76CC}" srcOrd="2" destOrd="0" presId="urn:microsoft.com/office/officeart/2005/8/layout/vList2"/>
    <dgm:cxn modelId="{29AC4E33-ACA0-504B-854C-8E5AE1E8D1EE}" type="presParOf" srcId="{9EC2A8CC-4A95-8348-B552-F82C0D0D42F0}" destId="{6230FD96-093A-EE4D-944E-A646D03DBFAB}" srcOrd="3" destOrd="0" presId="urn:microsoft.com/office/officeart/2005/8/layout/vList2"/>
    <dgm:cxn modelId="{808DE617-C54A-1248-BFBF-E3B8B2D899AC}" type="presParOf" srcId="{9EC2A8CC-4A95-8348-B552-F82C0D0D42F0}" destId="{819B31D5-311B-A84F-90FE-F4121E501E3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094CB-7E03-3444-8DC3-C832FA03B9DD}">
      <dsp:nvSpPr>
        <dsp:cNvPr id="0" name=""/>
        <dsp:cNvSpPr/>
      </dsp:nvSpPr>
      <dsp:spPr>
        <a:xfrm>
          <a:off x="0" y="4438790"/>
          <a:ext cx="7242048" cy="1456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“Land tenure security” in this research is explained as the level of confidence or security in using land for agricultural purposes over a period, without the fear of losing it to another land user. </a:t>
          </a:r>
        </a:p>
      </dsp:txBody>
      <dsp:txXfrm>
        <a:off x="0" y="4438790"/>
        <a:ext cx="7242048" cy="1456910"/>
      </dsp:txXfrm>
    </dsp:sp>
    <dsp:sp modelId="{78A4CCAA-0BEF-454D-BFA0-B0577FA72582}">
      <dsp:nvSpPr>
        <dsp:cNvPr id="0" name=""/>
        <dsp:cNvSpPr/>
      </dsp:nvSpPr>
      <dsp:spPr>
        <a:xfrm rot="10800000">
          <a:off x="0" y="2219916"/>
          <a:ext cx="7242048" cy="2240727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/>
            <a:t>“ We recognize that male farmers are more productive or make more output per hectare than female farmers. Can we explain a part of this gender differential if we look at the security of their land tenure or ownership?”</a:t>
          </a:r>
          <a:endParaRPr lang="en-US" sz="2000" kern="1200"/>
        </a:p>
      </dsp:txBody>
      <dsp:txXfrm rot="10800000">
        <a:off x="0" y="2219916"/>
        <a:ext cx="7242048" cy="1455957"/>
      </dsp:txXfrm>
    </dsp:sp>
    <dsp:sp modelId="{84F0BF7F-A6E3-264C-B4E8-D1B91AFFFA21}">
      <dsp:nvSpPr>
        <dsp:cNvPr id="0" name=""/>
        <dsp:cNvSpPr/>
      </dsp:nvSpPr>
      <dsp:spPr>
        <a:xfrm rot="10800000">
          <a:off x="0" y="1042"/>
          <a:ext cx="7242048" cy="2240727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This research is motivated primarily by an understanding of food security of households in Ghana. </a:t>
          </a:r>
        </a:p>
      </dsp:txBody>
      <dsp:txXfrm rot="10800000">
        <a:off x="0" y="1042"/>
        <a:ext cx="7242048" cy="1455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08137-0422-2D4E-B2C2-EA5C3E3B1BEE}">
      <dsp:nvSpPr>
        <dsp:cNvPr id="0" name=""/>
        <dsp:cNvSpPr/>
      </dsp:nvSpPr>
      <dsp:spPr>
        <a:xfrm>
          <a:off x="0" y="685231"/>
          <a:ext cx="2263140" cy="13578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Ghana is a country in West Africa. </a:t>
          </a:r>
        </a:p>
      </dsp:txBody>
      <dsp:txXfrm>
        <a:off x="0" y="685231"/>
        <a:ext cx="2263140" cy="1357883"/>
      </dsp:txXfrm>
    </dsp:sp>
    <dsp:sp modelId="{77DFFF41-A2B6-E647-9D22-078104E386F9}">
      <dsp:nvSpPr>
        <dsp:cNvPr id="0" name=""/>
        <dsp:cNvSpPr/>
      </dsp:nvSpPr>
      <dsp:spPr>
        <a:xfrm>
          <a:off x="2489454" y="685231"/>
          <a:ext cx="2263140" cy="1357883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Agriculture accounts for 54% of GDP and contributes to 40% of all export earnings. </a:t>
          </a:r>
        </a:p>
      </dsp:txBody>
      <dsp:txXfrm>
        <a:off x="2489454" y="685231"/>
        <a:ext cx="2263140" cy="1357883"/>
      </dsp:txXfrm>
    </dsp:sp>
    <dsp:sp modelId="{728A5299-C79F-5142-907A-91B514579822}">
      <dsp:nvSpPr>
        <dsp:cNvPr id="0" name=""/>
        <dsp:cNvSpPr/>
      </dsp:nvSpPr>
      <dsp:spPr>
        <a:xfrm>
          <a:off x="4978908" y="685231"/>
          <a:ext cx="2263140" cy="135788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On average, 38% of mixed-sex households in Ghana have female agricultural landowners </a:t>
          </a:r>
        </a:p>
      </dsp:txBody>
      <dsp:txXfrm>
        <a:off x="4978908" y="685231"/>
        <a:ext cx="2263140" cy="1357883"/>
      </dsp:txXfrm>
    </dsp:sp>
    <dsp:sp modelId="{CA06552D-3972-744D-8AE7-ED3EA25E5FF1}">
      <dsp:nvSpPr>
        <dsp:cNvPr id="0" name=""/>
        <dsp:cNvSpPr/>
      </dsp:nvSpPr>
      <dsp:spPr>
        <a:xfrm>
          <a:off x="0" y="2269429"/>
          <a:ext cx="2263140" cy="135788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Most women who do not have rights to agricultural land gain access to them through male members of the household. </a:t>
          </a:r>
        </a:p>
      </dsp:txBody>
      <dsp:txXfrm>
        <a:off x="0" y="2269429"/>
        <a:ext cx="2263140" cy="1357883"/>
      </dsp:txXfrm>
    </dsp:sp>
    <dsp:sp modelId="{040D75F3-D7DD-7E46-A33F-03962A7ED324}">
      <dsp:nvSpPr>
        <dsp:cNvPr id="0" name=""/>
        <dsp:cNvSpPr/>
      </dsp:nvSpPr>
      <dsp:spPr>
        <a:xfrm>
          <a:off x="2489454" y="2269429"/>
          <a:ext cx="2263140" cy="135788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Ghana also has a dual land tenure or ownership system (which may impact the farmers’ level of security)</a:t>
          </a:r>
        </a:p>
      </dsp:txBody>
      <dsp:txXfrm>
        <a:off x="2489454" y="2269429"/>
        <a:ext cx="2263140" cy="1357883"/>
      </dsp:txXfrm>
    </dsp:sp>
    <dsp:sp modelId="{467239BD-C5A3-DB4C-90E1-CFD5FBEB7A2A}">
      <dsp:nvSpPr>
        <dsp:cNvPr id="0" name=""/>
        <dsp:cNvSpPr/>
      </dsp:nvSpPr>
      <dsp:spPr>
        <a:xfrm>
          <a:off x="4978908" y="2269429"/>
          <a:ext cx="2263140" cy="1357883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1)the </a:t>
          </a:r>
          <a:r>
            <a:rPr lang="en-US" sz="1400" i="1" kern="1200" dirty="0"/>
            <a:t>customary land tenure system </a:t>
          </a:r>
          <a:r>
            <a:rPr lang="en-US" sz="1400" kern="1200" dirty="0"/>
            <a:t>– controlled by the local government or local chiefs </a:t>
          </a:r>
        </a:p>
      </dsp:txBody>
      <dsp:txXfrm>
        <a:off x="4978908" y="2269429"/>
        <a:ext cx="2263140" cy="1357883"/>
      </dsp:txXfrm>
    </dsp:sp>
    <dsp:sp modelId="{4B849096-8614-5D4F-8FA1-996E3D90F01F}">
      <dsp:nvSpPr>
        <dsp:cNvPr id="0" name=""/>
        <dsp:cNvSpPr/>
      </dsp:nvSpPr>
      <dsp:spPr>
        <a:xfrm>
          <a:off x="2489454" y="3853627"/>
          <a:ext cx="2263140" cy="135788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2)the </a:t>
          </a:r>
          <a:r>
            <a:rPr lang="en-US" sz="1400" i="1" kern="1200" dirty="0"/>
            <a:t>statutory land tenure system- </a:t>
          </a:r>
          <a:r>
            <a:rPr lang="en-US" sz="1400" kern="1200" dirty="0"/>
            <a:t>controlled by the central government of the   country and involves the assignment of a land title or deed. </a:t>
          </a:r>
        </a:p>
      </dsp:txBody>
      <dsp:txXfrm>
        <a:off x="2489454" y="3853627"/>
        <a:ext cx="2263140" cy="1357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87BDC-FD49-8445-8C23-36ACE1BC938D}">
      <dsp:nvSpPr>
        <dsp:cNvPr id="0" name=""/>
        <dsp:cNvSpPr/>
      </dsp:nvSpPr>
      <dsp:spPr>
        <a:xfrm>
          <a:off x="0" y="216691"/>
          <a:ext cx="7242048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This research was based on survey data from 5010 households in the 10 regions of Ghana. </a:t>
          </a:r>
        </a:p>
      </dsp:txBody>
      <dsp:txXfrm>
        <a:off x="85900" y="302591"/>
        <a:ext cx="7070248" cy="1587880"/>
      </dsp:txXfrm>
    </dsp:sp>
    <dsp:sp modelId="{021C0A56-5D61-AC40-8109-ED8924095788}">
      <dsp:nvSpPr>
        <dsp:cNvPr id="0" name=""/>
        <dsp:cNvSpPr/>
      </dsp:nvSpPr>
      <dsp:spPr>
        <a:xfrm>
          <a:off x="0" y="2068531"/>
          <a:ext cx="7242048" cy="17596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Regressions were run to test the effects of gender and land tenure security on agricultural productivity and investment. </a:t>
          </a:r>
        </a:p>
      </dsp:txBody>
      <dsp:txXfrm>
        <a:off x="85900" y="2154431"/>
        <a:ext cx="7070248" cy="1587880"/>
      </dsp:txXfrm>
    </dsp:sp>
    <dsp:sp modelId="{B1505718-211B-0749-83F6-0BEDD873A671}">
      <dsp:nvSpPr>
        <dsp:cNvPr id="0" name=""/>
        <dsp:cNvSpPr/>
      </dsp:nvSpPr>
      <dsp:spPr>
        <a:xfrm>
          <a:off x="0" y="3920371"/>
          <a:ext cx="7242048" cy="17596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Other explanatory variables where the locality of the farmer, marital status, the use of labor and fertilizer etc.</a:t>
          </a:r>
        </a:p>
      </dsp:txBody>
      <dsp:txXfrm>
        <a:off x="85900" y="4006271"/>
        <a:ext cx="7070248" cy="1587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8030A-C398-CB4C-9462-48B9555EDDC2}">
      <dsp:nvSpPr>
        <dsp:cNvPr id="0" name=""/>
        <dsp:cNvSpPr/>
      </dsp:nvSpPr>
      <dsp:spPr>
        <a:xfrm>
          <a:off x="0" y="90061"/>
          <a:ext cx="6588691" cy="18556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There is more work to be done on understanding economic patterns that limit the productivity levels of female farmers in Ghana. </a:t>
          </a:r>
        </a:p>
      </dsp:txBody>
      <dsp:txXfrm>
        <a:off x="90584" y="180645"/>
        <a:ext cx="6407523" cy="1674452"/>
      </dsp:txXfrm>
    </dsp:sp>
    <dsp:sp modelId="{CAA2BE37-B7F6-C546-947C-FFA9674D76CC}">
      <dsp:nvSpPr>
        <dsp:cNvPr id="0" name=""/>
        <dsp:cNvSpPr/>
      </dsp:nvSpPr>
      <dsp:spPr>
        <a:xfrm>
          <a:off x="0" y="2020561"/>
          <a:ext cx="6588691" cy="18556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More research on land tenure security and how to accurately measure it will help to understand the production patterns of female farmers. </a:t>
          </a:r>
        </a:p>
      </dsp:txBody>
      <dsp:txXfrm>
        <a:off x="90584" y="2111145"/>
        <a:ext cx="6407523" cy="1674452"/>
      </dsp:txXfrm>
    </dsp:sp>
    <dsp:sp modelId="{819B31D5-311B-A84F-90FE-F4121E501E31}">
      <dsp:nvSpPr>
        <dsp:cNvPr id="0" name=""/>
        <dsp:cNvSpPr/>
      </dsp:nvSpPr>
      <dsp:spPr>
        <a:xfrm>
          <a:off x="0" y="3951061"/>
          <a:ext cx="6588691" cy="18556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More household survey data could be directed towards collecting actual information on the confidence levels of farmers in keeping and cultivating their lands for long periods. </a:t>
          </a:r>
        </a:p>
      </dsp:txBody>
      <dsp:txXfrm>
        <a:off x="90584" y="4041645"/>
        <a:ext cx="6407523" cy="1674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FE8D-8956-7441-B2A1-B81444F0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E2060-C155-914E-83F6-E8A36A0E8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ED917-4CFE-0449-83D5-C8F9C755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D9996-C9A8-CC4B-AB68-CBA7B33A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6A3D3-5BF0-6E4E-B0BC-FDB770D3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0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ADDD-B93C-BB40-BB1B-5FD7027C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6C22C-7DCA-124E-8872-8AFC56C2F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ADFAD-7F7C-4146-A01C-99EF676F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7DE4C-D32A-4A4D-943B-6D2DD6CD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6182F-B67D-754B-8ADC-9472F373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3F3D0-CFB2-7141-9C71-66E8A970E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1B5FB-45B4-2C4A-80A1-4682FC2E5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7AF8D-9D58-784B-82B3-6938C92B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47418-24FF-8C45-9C71-4DD5CCFD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8925-BE64-0544-9220-67322028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562B-D516-B841-9B6F-268865CC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F16AF-EB1B-F24A-A965-0614CEDE4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80BB6-1AA0-0C46-8CCC-366E38FD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61D53-33FE-BC41-8A22-5A1BD9A4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8AC18-7173-CF42-BD49-6B52DC2B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CAEC-A8A9-BA4F-A654-804D19D83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FC05C-1359-6B4E-B6CF-C8683ACFD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220DE-EA71-9A4A-9DCE-44299C9C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741B2-4C35-7340-8A82-4E750961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CDE-BA87-244E-B78D-5FD18C0D7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1164-0F07-274F-85DF-794C670B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32EAC-AD57-3B42-97BA-CE5626D0C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005D3-B5F2-7E4D-9E52-E8B19B540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F764A-4285-FE41-A5DC-843BDA3B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1C53B-6A78-8043-8273-E89F917A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98CA7-D5B0-8245-8834-3DE448CA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3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33D1-B511-4A42-BCD3-38D30EFC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9E224-A7B6-0F42-8FFB-45DA41A41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0A48A-A5F1-D142-BB13-AE990554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0559B1-B1D1-BE4F-AC5B-51747EC97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BFA6F-5958-A443-B7B4-E4D12982E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2F37F-FC3E-B14B-849A-D7628773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4E3FC-2B89-AE43-AC6F-380D5DA9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81C14-47C7-B842-9B86-065A4B38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3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C915-473A-F24D-B87D-BB2195FE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8ED4D-7A7A-CE4D-AE3E-A41615FE4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65184-E08C-044B-AB64-B4636F183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AAAC9-E566-B04A-AF13-C4A941D0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2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99B194-8066-C546-B900-4B3084F7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F03BB-9B39-CA48-97E2-AAA0F304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C7838-441C-DE4E-879E-0A5FDF69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5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D95E-BCDF-624D-A9E8-52F28113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E9EEF-2277-8C48-B56C-4D4E110D3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E0096-07A0-0B4A-87C7-E263CA849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97ED6-B4B5-1D45-91CD-5D3E52D0D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90891-AD78-1D44-9AB0-3793B4EBD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72E82-3B04-B441-BC07-F44969B1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AEFC-E378-874F-9BD2-49795DB10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A74A0-D802-FC4C-89A1-FA56B7379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4F626-AF1D-2440-BB63-EB0272F45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8B200-FC4A-3E43-9F62-B1526E48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7D48-28A5-A94A-B77F-E363D548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FCCA2-21F3-3F49-B178-261EFF24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9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BA3EA-FD97-3F41-BD95-CFA06701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2BD9E-B1EE-B446-895A-588580C28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E8329-B2BE-5441-8B89-E0FCBACA1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CA79-88A1-AC4B-9D5E-0BA29A46116F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A7190-C2F7-A546-8F63-2617AE1CB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F1233-FDCE-6E4C-8DBE-63E26EB78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943B-10F5-B145-B90D-7722B471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0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AD60D3-FF59-2C4B-82B7-1C67B7C73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800" kern="1200">
                <a:latin typeface="+mj-lt"/>
                <a:ea typeface="+mj-ea"/>
                <a:cs typeface="+mj-cs"/>
              </a:rPr>
              <a:t>Efua Hayford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4FF63-30B5-7540-AC70-E4AA6D204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Department of Economics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Independent Study- Symposium 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May 8</a:t>
            </a:r>
            <a:r>
              <a:rPr lang="en-US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2020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750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8977D-72FB-2C44-9E80-C91F6C73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Title</a:t>
            </a: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Explaining the Gender Gap in Agricultural Productivity: An analysis of Farmers’ Land Tenure Security in Rural Ghana. </a:t>
            </a:r>
            <a:b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01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D631A6-5207-CA46-8EA1-2E8ECCAC8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Motivation and Hypothesis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575625BE-09B3-41A1-8C6B-2289B4E30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29620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43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2A9409-A84D-2040-82AE-8A7E04BE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 brief background about Ghana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FCC6B36-6377-48F8-A40A-2C0482A90A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649634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16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EBF351-D21C-9A4F-9094-DEB3952B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Data and empirical analysis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EF1F6DB8-AD7E-4368-866B-16D1080DC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96550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122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A72DF-1D33-EB4B-8D81-3111A7083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Findings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8A212-707D-3B40-A2DA-84DCE5AF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Gender always had a negative effect on productivity , when the farmer was female. 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Literature conducted for this research showed that women are less likely to be productive because of an inequitable allocation of resources, and social norms. 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Understanding the legal pluralism of land tenure systems (whether customary and statutory) helps to understand the importance of land tenure security (to the farmer) in relationship to agricultural productivity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At the end of the research, the hypothesis was not confirmed:  although there was a positive relationship between land tenure security and agricultural productivity, all coefficients were found to be insignificant </a:t>
            </a:r>
          </a:p>
        </p:txBody>
      </p:sp>
    </p:spTree>
    <p:extLst>
      <p:ext uri="{BB962C8B-B14F-4D97-AF65-F5344CB8AC3E}">
        <p14:creationId xmlns:p14="http://schemas.microsoft.com/office/powerpoint/2010/main" val="218125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1859A-63B9-E34E-8661-7D838EBA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Limitations </a:t>
            </a:r>
          </a:p>
        </p:txBody>
      </p:sp>
      <p:cxnSp>
        <p:nvCxnSpPr>
          <p:cNvPr id="20" name="Straight Connector 16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F75FA-78CD-944C-8BA4-C93856A29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only measure of land tenure security for this research were results from survey question which asked:  “whether farmers could leave their land fallow for several months without the fear of losing it”.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The household survey data also presented a lot of missing data which made it challenging to develop an analysis of dependent and independent variables.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9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C0B60-C465-034D-8631-D1782184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Implications and suggestions for future research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F8C8BA-63E5-4EF4-A945-22D4D1A171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732137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84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1587599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1712256"/>
            <a:ext cx="12188824" cy="343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DB2474-06D4-0F46-8E18-6613005F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875822"/>
            <a:ext cx="10601325" cy="18573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7A80A-4755-A346-9B89-E5442BF98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38" y="3941508"/>
            <a:ext cx="10601325" cy="7369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 thanks to my advisor Dr. Melanie Long and my second reader Dr. Amyaz Moledina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5270402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4EEF01-190A-468F-A13C-CD98AC1C7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3998" y="5123318"/>
            <a:ext cx="9144001" cy="9116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77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589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Efua Hayford </vt:lpstr>
      <vt:lpstr>Title: Explaining the Gender Gap in Agricultural Productivity: An analysis of Farmers’ Land Tenure Security in Rural Ghana.  </vt:lpstr>
      <vt:lpstr>Motivation and Hypothesis</vt:lpstr>
      <vt:lpstr>A brief background about Ghana</vt:lpstr>
      <vt:lpstr>Data and empirical analysis</vt:lpstr>
      <vt:lpstr>Findings</vt:lpstr>
      <vt:lpstr>Limitations </vt:lpstr>
      <vt:lpstr>Implications and suggestions for future research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Efua Hayford </dc:title>
  <dc:creator>Efua Hayford</dc:creator>
  <cp:lastModifiedBy>Efua Hayford</cp:lastModifiedBy>
  <cp:revision>2</cp:revision>
  <dcterms:created xsi:type="dcterms:W3CDTF">2020-05-04T07:15:24Z</dcterms:created>
  <dcterms:modified xsi:type="dcterms:W3CDTF">2020-05-04T07:31:53Z</dcterms:modified>
</cp:coreProperties>
</file>