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56" r:id="rId4"/>
    <p:sldId id="257"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ADDD3-C357-A646-8F38-2E8688DE1628}" v="42" dt="2020-04-30T21:08:45.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96"/>
    <p:restoredTop sz="94690"/>
  </p:normalViewPr>
  <p:slideViewPr>
    <p:cSldViewPr snapToGrid="0" snapToObjects="1">
      <p:cViewPr varScale="1">
        <p:scale>
          <a:sx n="99" d="100"/>
          <a:sy n="99"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FD7C-7148-814A-BF5C-5297CA7CE1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FE073D-F078-3640-B5D7-B42C0CCB3F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D0434E-5F65-0941-99EB-8F42538110B4}"/>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29CCBBF4-D207-3A45-9D70-52E42AAA8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5AA6D-CF6A-4140-BC6D-E329C9FBB4C9}"/>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13214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DE53-655F-4D40-8ED1-4984617908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CF1BF-0BE4-2049-BFA7-82EFAB455A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358A2-CC7D-CD42-89D3-B057E17F3226}"/>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BEB3F717-0C6C-044B-920B-220B07702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3C7FF-5851-E947-8CB8-D0D600C7E051}"/>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137389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41B319-1272-2C43-A599-6CCC9E628E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A27B8-7714-3A44-A636-B8255809B4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083C3-2D49-344E-9B52-90015D3F76DD}"/>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C0F5EAF3-64DD-BD48-96CD-341ECD6FA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976D9-29DA-C341-BAE4-57312134CD57}"/>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217743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AFAA-BDBA-B143-B9B6-DA4CD54A7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B5850-4302-8942-B0B4-E7C0466A36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A6EBB-F1D3-2844-BF5B-BF40AA9DEE8F}"/>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4802C139-7FB1-A747-8CFA-6A93554D7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7ED5C-7660-D542-B879-AB49C90B32BB}"/>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39456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4227-53A9-C24F-821E-0E9EFCA7D6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73460A-2301-1D48-9723-154CD208A4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5BD705-7094-4844-AA1F-7FD4C674CB7F}"/>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0C0937A4-9FA4-524B-A542-49FAF334F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8C0BE-E4A1-5B44-91DA-85AC504DF64A}"/>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222298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3A25-4C3D-DD47-BEDA-6EE4EF066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76826F-2868-8C47-92EF-CD4F1CF63F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93E812-B1D6-9F4E-B949-78500AC6C5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C2BB04-A85B-CB40-A685-75ABADAA4DDF}"/>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6" name="Footer Placeholder 5">
            <a:extLst>
              <a:ext uri="{FF2B5EF4-FFF2-40B4-BE49-F238E27FC236}">
                <a16:creationId xmlns:a16="http://schemas.microsoft.com/office/drawing/2014/main" id="{913E2CC6-C0D5-8244-A701-3568E9687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9A57C-6289-3641-AB99-BB62B62E05EA}"/>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69841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76B48-50BA-214D-97AA-38D2D989EB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67C481-1A58-654B-86E7-D006EAAF4C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74B0CA-BCC2-3646-A0D9-9AA67ABE35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E2EF43-7022-2C4A-8528-1105909D9E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004EF1-A80E-A945-BC14-F729AD2348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3F2E86-699A-584F-A4E4-5AFEADC39E83}"/>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8" name="Footer Placeholder 7">
            <a:extLst>
              <a:ext uri="{FF2B5EF4-FFF2-40B4-BE49-F238E27FC236}">
                <a16:creationId xmlns:a16="http://schemas.microsoft.com/office/drawing/2014/main" id="{27BDD12D-D063-9241-84D3-05C348062B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02F570-5B83-1248-9826-66B9772EBA04}"/>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318771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D4355-4DE8-DF49-BB94-7733182930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266F45-81D4-C44C-8BF1-939C673AEFAB}"/>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4" name="Footer Placeholder 3">
            <a:extLst>
              <a:ext uri="{FF2B5EF4-FFF2-40B4-BE49-F238E27FC236}">
                <a16:creationId xmlns:a16="http://schemas.microsoft.com/office/drawing/2014/main" id="{048246F9-0C38-E94C-824C-AF38679A9E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4306C7-B7B5-B248-A19E-F40C4025B226}"/>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57735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9FD7AB-A73A-AF49-A12A-442EB7D7D358}"/>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3" name="Footer Placeholder 2">
            <a:extLst>
              <a:ext uri="{FF2B5EF4-FFF2-40B4-BE49-F238E27FC236}">
                <a16:creationId xmlns:a16="http://schemas.microsoft.com/office/drawing/2014/main" id="{4A73D31D-E5A9-1949-B04B-58451D6D56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FFC61-E063-E048-8E91-FD6697620D07}"/>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303312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C443-79F6-F541-A47F-DC28DB79A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C964E8-EDCC-5946-9456-1C879CAE3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2BF427-0A2F-C84A-A1F5-E63C13F5CB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717A13-C96D-C447-9C78-73D4EE4C1309}"/>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6" name="Footer Placeholder 5">
            <a:extLst>
              <a:ext uri="{FF2B5EF4-FFF2-40B4-BE49-F238E27FC236}">
                <a16:creationId xmlns:a16="http://schemas.microsoft.com/office/drawing/2014/main" id="{06C5DA07-2530-2143-B0DB-9DB780C57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10562-F2C8-EE40-B4D2-2B14141C8C7C}"/>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397375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A43B-79D4-9647-90EA-4A2786B63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9791B-A704-C645-A52D-998A80DC94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98F2D8-3DF5-DC49-978F-4C9A849DD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CBCB20-D351-E04D-AB9A-8DA6F611DCBD}"/>
              </a:ext>
            </a:extLst>
          </p:cNvPr>
          <p:cNvSpPr>
            <a:spLocks noGrp="1"/>
          </p:cNvSpPr>
          <p:nvPr>
            <p:ph type="dt" sz="half" idx="10"/>
          </p:nvPr>
        </p:nvSpPr>
        <p:spPr/>
        <p:txBody>
          <a:bodyPr/>
          <a:lstStyle/>
          <a:p>
            <a:fld id="{AF8DC1A4-2B0E-8140-829D-D603864F1FDD}" type="datetimeFigureOut">
              <a:rPr lang="en-US" smtClean="0"/>
              <a:t>4/30/20</a:t>
            </a:fld>
            <a:endParaRPr lang="en-US"/>
          </a:p>
        </p:txBody>
      </p:sp>
      <p:sp>
        <p:nvSpPr>
          <p:cNvPr id="6" name="Footer Placeholder 5">
            <a:extLst>
              <a:ext uri="{FF2B5EF4-FFF2-40B4-BE49-F238E27FC236}">
                <a16:creationId xmlns:a16="http://schemas.microsoft.com/office/drawing/2014/main" id="{714A27F5-1EEE-C148-B004-6E7B0E5D9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390CC-0E47-EA4F-B4D6-9B000E3A6DA4}"/>
              </a:ext>
            </a:extLst>
          </p:cNvPr>
          <p:cNvSpPr>
            <a:spLocks noGrp="1"/>
          </p:cNvSpPr>
          <p:nvPr>
            <p:ph type="sldNum" sz="quarter" idx="12"/>
          </p:nvPr>
        </p:nvSpPr>
        <p:spPr/>
        <p:txBody>
          <a:bodyPr/>
          <a:lstStyle/>
          <a:p>
            <a:fld id="{DE3D0E94-E93A-FB49-B00F-1041D74E7B38}" type="slidenum">
              <a:rPr lang="en-US" smtClean="0"/>
              <a:t>‹#›</a:t>
            </a:fld>
            <a:endParaRPr lang="en-US"/>
          </a:p>
        </p:txBody>
      </p:sp>
    </p:spTree>
    <p:extLst>
      <p:ext uri="{BB962C8B-B14F-4D97-AF65-F5344CB8AC3E}">
        <p14:creationId xmlns:p14="http://schemas.microsoft.com/office/powerpoint/2010/main" val="6178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6A40C-2072-0347-9952-E09A02F363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D8592C-4D04-0E4D-A58F-101C03F21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FBF61-EB74-0D44-BDE2-4EF30D3AF5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DC1A4-2B0E-8140-829D-D603864F1FDD}" type="datetimeFigureOut">
              <a:rPr lang="en-US" smtClean="0"/>
              <a:t>4/30/20</a:t>
            </a:fld>
            <a:endParaRPr lang="en-US"/>
          </a:p>
        </p:txBody>
      </p:sp>
      <p:sp>
        <p:nvSpPr>
          <p:cNvPr id="5" name="Footer Placeholder 4">
            <a:extLst>
              <a:ext uri="{FF2B5EF4-FFF2-40B4-BE49-F238E27FC236}">
                <a16:creationId xmlns:a16="http://schemas.microsoft.com/office/drawing/2014/main" id="{B89A2943-DC11-A341-ADBC-91E340BD64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204583-58B2-EA4F-B23E-EFA3712B84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D0E94-E93A-FB49-B00F-1041D74E7B38}" type="slidenum">
              <a:rPr lang="en-US" smtClean="0"/>
              <a:t>‹#›</a:t>
            </a:fld>
            <a:endParaRPr lang="en-US"/>
          </a:p>
        </p:txBody>
      </p:sp>
    </p:spTree>
    <p:extLst>
      <p:ext uri="{BB962C8B-B14F-4D97-AF65-F5344CB8AC3E}">
        <p14:creationId xmlns:p14="http://schemas.microsoft.com/office/powerpoint/2010/main" val="374761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rotWithShape="1">
          <a:blip r:embed="rId2"/>
          <a:srcRect t="6617" b="8797"/>
          <a:stretch/>
        </p:blipFill>
        <p:spPr>
          <a:xfrm>
            <a:off x="0" y="10"/>
            <a:ext cx="12192000" cy="6857990"/>
          </a:xfrm>
          <a:prstGeom prst="rect">
            <a:avLst/>
          </a:prstGeom>
        </p:spPr>
      </p:pic>
      <p:sp>
        <p:nvSpPr>
          <p:cNvPr id="12"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63782" y="3868621"/>
            <a:ext cx="5381953" cy="203464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70000"/>
              </a:lnSpc>
            </a:pPr>
            <a:r>
              <a:rPr lang="en-US" sz="3200" b="1" dirty="0">
                <a:latin typeface="Avenir Light" panose="020B0402020203020204" pitchFamily="34" charset="77"/>
              </a:rPr>
              <a:t>Being Moved by the Wild: </a:t>
            </a:r>
          </a:p>
          <a:p>
            <a:pPr>
              <a:lnSpc>
                <a:spcPct val="100000"/>
              </a:lnSpc>
            </a:pPr>
            <a:r>
              <a:rPr lang="en-US" sz="3200" dirty="0">
                <a:latin typeface="Avenir Light" panose="020B0402020203020204" pitchFamily="34" charset="77"/>
              </a:rPr>
              <a:t>A Study of Wilderness Spirituality and the Outdoors as a Tool for Retention and Recruitment in Quaker Communities </a:t>
            </a:r>
          </a:p>
        </p:txBody>
      </p:sp>
      <p:cxnSp>
        <p:nvCxnSpPr>
          <p:cNvPr id="14" name="Straight Connector 13">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458247" y="1150336"/>
            <a:ext cx="4593021" cy="2034643"/>
          </a:xfrm>
        </p:spPr>
        <p:txBody>
          <a:bodyPr vert="horz" lIns="91440" tIns="45720" rIns="91440" bIns="45720" rtlCol="0" anchor="ctr">
            <a:noAutofit/>
          </a:bodyPr>
          <a:lstStyle/>
          <a:p>
            <a:pPr marL="114300"/>
            <a:r>
              <a:rPr lang="en-US" sz="2200" dirty="0">
                <a:latin typeface="Avenir Light" panose="020B0402020203020204" pitchFamily="34" charset="77"/>
              </a:rPr>
              <a:t>Elise Nikolich</a:t>
            </a:r>
          </a:p>
          <a:p>
            <a:pPr marL="114300"/>
            <a:r>
              <a:rPr lang="en-US" sz="2000" dirty="0">
                <a:latin typeface="Avenir Light" panose="020B0402020203020204" pitchFamily="34" charset="77"/>
              </a:rPr>
              <a:t>Advised by Jeremy Rapport</a:t>
            </a:r>
          </a:p>
          <a:p>
            <a:pPr marL="114300"/>
            <a:r>
              <a:rPr lang="en-US" sz="2000" dirty="0">
                <a:latin typeface="Avenir Light" panose="020B0402020203020204" pitchFamily="34" charset="77"/>
              </a:rPr>
              <a:t>Religious Studies major, Environmental Studies and Chemistry minors</a:t>
            </a:r>
          </a:p>
          <a:p>
            <a:pPr marL="114300"/>
            <a:r>
              <a:rPr lang="en-US" sz="2000" dirty="0">
                <a:latin typeface="Avenir Light" panose="020B0402020203020204" pitchFamily="34" charset="77"/>
              </a:rPr>
              <a:t>Virtual IS Symposium 2020</a:t>
            </a:r>
          </a:p>
        </p:txBody>
      </p:sp>
    </p:spTree>
    <p:extLst>
      <p:ext uri="{BB962C8B-B14F-4D97-AF65-F5344CB8AC3E}">
        <p14:creationId xmlns:p14="http://schemas.microsoft.com/office/powerpoint/2010/main" val="277485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764146" y="638170"/>
            <a:ext cx="10663707" cy="5581659"/>
          </a:xfrm>
          <a:solidFill>
            <a:srgbClr val="FFFFFF">
              <a:alpha val="64706"/>
            </a:srgbClr>
          </a:solidFill>
        </p:spPr>
        <p:txBody>
          <a:bodyPr anchor="ctr">
            <a:normAutofit/>
          </a:bodyPr>
          <a:lstStyle/>
          <a:p>
            <a:pPr algn="l"/>
            <a:r>
              <a:rPr lang="en-US" sz="2600" i="1" dirty="0">
                <a:latin typeface="Avenir Light Oblique" panose="020B0402020203090204" pitchFamily="34" charset="77"/>
              </a:rPr>
              <a:t>“Only when we see that we are part of the totality of the planet, not a superior part with special privileges, can we work effectively to bring about an earth restored to wholeness.</a:t>
            </a:r>
          </a:p>
          <a:p>
            <a:pPr algn="l"/>
            <a:r>
              <a:rPr lang="en-US" sz="2600" i="1" dirty="0">
                <a:latin typeface="Avenir Light Oblique" panose="020B0402020203090204" pitchFamily="34" charset="77"/>
              </a:rPr>
              <a:t>Darkness is no less desirable than light. It is rather, a rich source of creativity… First there is the darkness of the earth in which the seeds wait all through the winter. Second, there is the darkness of the womb in which the young mammal grows into sufficient viability to be born and take its place on earth, as a separate being…. And third, there is the darkness of night, when the garish sun has gone down and the things of earth are blotted out, and we may glimpse the vastness of the universe of which we are part… “</a:t>
            </a:r>
          </a:p>
          <a:p>
            <a:pPr algn="r"/>
            <a:endParaRPr lang="en-US" dirty="0">
              <a:latin typeface="Avenir Light" panose="020B0402020203020204" pitchFamily="34" charset="77"/>
            </a:endParaRPr>
          </a:p>
          <a:p>
            <a:pPr algn="r"/>
            <a:r>
              <a:rPr lang="en-US" dirty="0">
                <a:latin typeface="Avenir Light" panose="020B0402020203020204" pitchFamily="34" charset="77"/>
              </a:rPr>
              <a:t>-Elizabeth Watson, 1996</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0" y="67437"/>
            <a:ext cx="11731256" cy="9083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b="1" dirty="0">
              <a:latin typeface="Avenir Light" panose="020B0402020203020204" pitchFamily="34" charset="77"/>
              <a:cs typeface="Abadi" panose="020F0502020204030204" pitchFamily="34" charset="0"/>
            </a:endParaRPr>
          </a:p>
        </p:txBody>
      </p:sp>
      <p:sp>
        <p:nvSpPr>
          <p:cNvPr id="2" name="TextBox 1">
            <a:extLst>
              <a:ext uri="{FF2B5EF4-FFF2-40B4-BE49-F238E27FC236}">
                <a16:creationId xmlns:a16="http://schemas.microsoft.com/office/drawing/2014/main" id="{3FC801C2-EBE4-EC47-A005-18F5297BEE7B}"/>
              </a:ext>
            </a:extLst>
          </p:cNvPr>
          <p:cNvSpPr txBox="1"/>
          <p:nvPr/>
        </p:nvSpPr>
        <p:spPr>
          <a:xfrm>
            <a:off x="12582144" y="-672998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0209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764146" y="638170"/>
            <a:ext cx="10663707" cy="5581659"/>
          </a:xfrm>
          <a:solidFill>
            <a:srgbClr val="FFFFFF">
              <a:alpha val="64706"/>
            </a:srgbClr>
          </a:solidFill>
        </p:spPr>
        <p:txBody>
          <a:bodyPr anchor="ctr">
            <a:normAutofit/>
          </a:bodyPr>
          <a:lstStyle/>
          <a:p>
            <a:r>
              <a:rPr lang="en-US" sz="2800" i="1" dirty="0">
                <a:latin typeface="Avenir Light Oblique" panose="020B0402020203090204" pitchFamily="34" charset="77"/>
              </a:rPr>
              <a:t>“The produce of the Earth is a gift from our gracious creator to the inhabitants. To impoverish the Earth now to support outward greatness appears to be an injury to the succeeding age.”</a:t>
            </a:r>
          </a:p>
          <a:p>
            <a:pPr algn="r"/>
            <a:endParaRPr lang="en-US" dirty="0">
              <a:latin typeface="Avenir Light" panose="020B0402020203020204" pitchFamily="34" charset="77"/>
            </a:endParaRPr>
          </a:p>
          <a:p>
            <a:pPr algn="r"/>
            <a:r>
              <a:rPr lang="en-US" dirty="0">
                <a:latin typeface="Avenir Light" panose="020B0402020203020204" pitchFamily="34" charset="77"/>
              </a:rPr>
              <a:t>-John Woolman, 1772</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0" y="67437"/>
            <a:ext cx="11731256" cy="9083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b="1" dirty="0">
              <a:latin typeface="Avenir Light" panose="020B0402020203020204" pitchFamily="34" charset="77"/>
              <a:cs typeface="Abadi" panose="020F0502020204030204" pitchFamily="34" charset="0"/>
            </a:endParaRPr>
          </a:p>
        </p:txBody>
      </p:sp>
      <p:sp>
        <p:nvSpPr>
          <p:cNvPr id="2" name="TextBox 1">
            <a:extLst>
              <a:ext uri="{FF2B5EF4-FFF2-40B4-BE49-F238E27FC236}">
                <a16:creationId xmlns:a16="http://schemas.microsoft.com/office/drawing/2014/main" id="{3FC801C2-EBE4-EC47-A005-18F5297BEE7B}"/>
              </a:ext>
            </a:extLst>
          </p:cNvPr>
          <p:cNvSpPr txBox="1"/>
          <p:nvPr/>
        </p:nvSpPr>
        <p:spPr>
          <a:xfrm>
            <a:off x="12582144" y="-672998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1077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2" name="Title 1">
            <a:extLst>
              <a:ext uri="{FF2B5EF4-FFF2-40B4-BE49-F238E27FC236}">
                <a16:creationId xmlns:a16="http://schemas.microsoft.com/office/drawing/2014/main" id="{AEDE6177-8344-794E-96A3-788700732EF4}"/>
              </a:ext>
            </a:extLst>
          </p:cNvPr>
          <p:cNvSpPr>
            <a:spLocks noGrp="1"/>
          </p:cNvSpPr>
          <p:nvPr>
            <p:ph type="ctrTitle"/>
          </p:nvPr>
        </p:nvSpPr>
        <p:spPr>
          <a:xfrm>
            <a:off x="206062" y="73876"/>
            <a:ext cx="9448800" cy="908316"/>
          </a:xfrm>
        </p:spPr>
        <p:txBody>
          <a:bodyPr anchor="ctr">
            <a:normAutofit/>
          </a:bodyPr>
          <a:lstStyle/>
          <a:p>
            <a:pPr algn="l"/>
            <a:r>
              <a:rPr lang="en-US" sz="4000" b="1" dirty="0">
                <a:latin typeface="Avenir Light" panose="020B0402020203020204" pitchFamily="34" charset="77"/>
                <a:cs typeface="Abadi" panose="020F0502020204030204" pitchFamily="34" charset="0"/>
              </a:rPr>
              <a:t>Quakerism and the Outdoors</a:t>
            </a:r>
          </a:p>
        </p:txBody>
      </p:sp>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262130" y="1056068"/>
            <a:ext cx="10586433" cy="5507221"/>
          </a:xfrm>
          <a:solidFill>
            <a:srgbClr val="FFFFFF">
              <a:alpha val="65490"/>
            </a:srgbClr>
          </a:solidFill>
        </p:spPr>
        <p:txBody>
          <a:bodyPr anchor="ctr">
            <a:normAutofit lnSpcReduction="10000"/>
          </a:bodyPr>
          <a:lstStyle/>
          <a:p>
            <a:r>
              <a:rPr lang="en-US" sz="2600" b="1" dirty="0">
                <a:latin typeface="Avenir Light" panose="020B0402020203020204" pitchFamily="34" charset="77"/>
              </a:rPr>
              <a:t>Things to consider:</a:t>
            </a:r>
          </a:p>
          <a:p>
            <a:pPr marL="342900" indent="-342900" algn="l">
              <a:buFont typeface="Arial" panose="020B0604020202020204" pitchFamily="34" charset="0"/>
              <a:buChar char="•"/>
            </a:pPr>
            <a:r>
              <a:rPr lang="en-US" dirty="0">
                <a:latin typeface="Avenir Light" panose="020B0402020203020204" pitchFamily="34" charset="77"/>
              </a:rPr>
              <a:t>Quakerism is a protestant sect centered around the idea that there is “that of God” or “the Light” in everything and it is our responsibility to honor that in everyone and everything</a:t>
            </a:r>
          </a:p>
          <a:p>
            <a:pPr marL="342900" indent="-342900" algn="l">
              <a:buFont typeface="Arial" panose="020B0604020202020204" pitchFamily="34" charset="0"/>
              <a:buChar char="•"/>
            </a:pPr>
            <a:r>
              <a:rPr lang="en-US" dirty="0">
                <a:latin typeface="Avenir Light" panose="020B0402020203020204" pitchFamily="34" charset="77"/>
              </a:rPr>
              <a:t>Quakers do not live in isolated communities. Much like majority sects, they live modern lives and every Sunday at a Meeting House or Friends Meeting</a:t>
            </a:r>
          </a:p>
          <a:p>
            <a:pPr marL="342900" indent="-342900" algn="l">
              <a:buFont typeface="Arial" panose="020B0604020202020204" pitchFamily="34" charset="0"/>
              <a:buChar char="•"/>
            </a:pPr>
            <a:r>
              <a:rPr lang="en-US" dirty="0">
                <a:latin typeface="Avenir Light" panose="020B0402020203020204" pitchFamily="34" charset="77"/>
              </a:rPr>
              <a:t>The faith uses a practice known as Meeting for Worship that allows members to sit in silent community together until someone is moved by the light or the spirit to speak out of the silence</a:t>
            </a:r>
          </a:p>
          <a:p>
            <a:pPr marL="342900" indent="-342900" algn="l">
              <a:buFont typeface="Arial" panose="020B0604020202020204" pitchFamily="34" charset="0"/>
              <a:buChar char="•"/>
            </a:pPr>
            <a:r>
              <a:rPr lang="en-US" dirty="0">
                <a:latin typeface="Avenir Light" panose="020B0402020203020204" pitchFamily="34" charset="77"/>
              </a:rPr>
              <a:t>Quakerism is based upon testimonies, rather than a creed, that are most often represented with the acronym S.P.I.C.E.S.: Simplicity, peace, integrity, community, equity, and stewardship</a:t>
            </a:r>
          </a:p>
          <a:p>
            <a:pPr marL="342900" indent="-342900" algn="l">
              <a:buFont typeface="Arial" panose="020B0604020202020204" pitchFamily="34" charset="0"/>
              <a:buChar char="•"/>
            </a:pPr>
            <a:r>
              <a:rPr lang="en-US" dirty="0">
                <a:latin typeface="Avenir Light" panose="020B0402020203020204" pitchFamily="34" charset="77"/>
              </a:rPr>
              <a:t>They offer lots of programming that encourages practitioners to create community, as well as experiencing it in the outdoors</a:t>
            </a:r>
          </a:p>
        </p:txBody>
      </p:sp>
    </p:spTree>
    <p:extLst>
      <p:ext uri="{BB962C8B-B14F-4D97-AF65-F5344CB8AC3E}">
        <p14:creationId xmlns:p14="http://schemas.microsoft.com/office/powerpoint/2010/main" val="82824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210613" y="1056068"/>
            <a:ext cx="10744319" cy="5543022"/>
          </a:xfrm>
          <a:solidFill>
            <a:srgbClr val="FFFFFF">
              <a:alpha val="64706"/>
            </a:srgbClr>
          </a:solidFill>
        </p:spPr>
        <p:txBody>
          <a:bodyPr anchor="ctr">
            <a:normAutofit fontScale="92500" lnSpcReduction="10000"/>
          </a:bodyPr>
          <a:lstStyle/>
          <a:p>
            <a:r>
              <a:rPr lang="en-US" sz="2800" b="1" dirty="0">
                <a:latin typeface="Avenir Light" panose="020B0402020203020204" pitchFamily="34" charset="77"/>
              </a:rPr>
              <a:t>A three-pronged approach:</a:t>
            </a:r>
          </a:p>
          <a:p>
            <a:pPr marL="342900" indent="-342900" algn="l">
              <a:buFont typeface="Arial" panose="020B0604020202020204" pitchFamily="34" charset="0"/>
              <a:buChar char="•"/>
            </a:pPr>
            <a:r>
              <a:rPr lang="en-US" sz="2600" dirty="0">
                <a:latin typeface="Avenir Light" panose="020B0402020203020204" pitchFamily="34" charset="77"/>
              </a:rPr>
              <a:t>A survey</a:t>
            </a:r>
          </a:p>
          <a:p>
            <a:pPr marL="800100" lvl="1" indent="-342900" algn="l">
              <a:buFont typeface="Arial" panose="020B0604020202020204" pitchFamily="34" charset="0"/>
              <a:buChar char="•"/>
            </a:pPr>
            <a:r>
              <a:rPr lang="en-US" sz="2400" dirty="0">
                <a:latin typeface="Avenir Light" panose="020B0402020203020204" pitchFamily="34" charset="77"/>
              </a:rPr>
              <a:t>Distributed through Facebook groups associated with Quaker organizations and those organizations found in Quaker testimonies, as well as larger open Quaker groups</a:t>
            </a:r>
          </a:p>
          <a:p>
            <a:pPr marL="800100" lvl="1" indent="-342900" algn="l">
              <a:buFont typeface="Arial" panose="020B0604020202020204" pitchFamily="34" charset="0"/>
              <a:buChar char="•"/>
            </a:pPr>
            <a:r>
              <a:rPr lang="en-US" sz="2400" dirty="0">
                <a:latin typeface="Avenir Light" panose="020B0402020203020204" pitchFamily="34" charset="77"/>
              </a:rPr>
              <a:t>~250 responses</a:t>
            </a:r>
          </a:p>
          <a:p>
            <a:pPr marL="342900" indent="-342900" algn="l">
              <a:buFont typeface="Arial" panose="020B0604020202020204" pitchFamily="34" charset="0"/>
              <a:buChar char="•"/>
            </a:pPr>
            <a:r>
              <a:rPr lang="en-US" sz="2600" dirty="0">
                <a:latin typeface="Avenir Light" panose="020B0402020203020204" pitchFamily="34" charset="77"/>
              </a:rPr>
              <a:t>Interviews</a:t>
            </a:r>
          </a:p>
          <a:p>
            <a:pPr marL="800100" lvl="1" indent="-342900" algn="l">
              <a:buFont typeface="Arial" panose="020B0604020202020204" pitchFamily="34" charset="0"/>
              <a:buChar char="•"/>
            </a:pPr>
            <a:r>
              <a:rPr lang="en-US" sz="2400" dirty="0">
                <a:latin typeface="Avenir Light" panose="020B0402020203020204" pitchFamily="34" charset="77"/>
              </a:rPr>
              <a:t>Three interviews were conducted with select leaders from organizations creating experiences of Quakerism or the Quaker testimonies in the outdoors </a:t>
            </a:r>
          </a:p>
          <a:p>
            <a:pPr marL="342900" indent="-342900" algn="l">
              <a:buFont typeface="Arial" panose="020B0604020202020204" pitchFamily="34" charset="0"/>
              <a:buChar char="•"/>
            </a:pPr>
            <a:r>
              <a:rPr lang="en-US" sz="2600" dirty="0">
                <a:latin typeface="Avenir Light" panose="020B0402020203020204" pitchFamily="34" charset="77"/>
              </a:rPr>
              <a:t>An investigation of Quaker history and the context surrounding these experiences</a:t>
            </a:r>
          </a:p>
          <a:p>
            <a:pPr marL="800100" lvl="1" indent="-342900" algn="l">
              <a:buFont typeface="Arial" panose="020B0604020202020204" pitchFamily="34" charset="0"/>
              <a:buChar char="•"/>
            </a:pPr>
            <a:r>
              <a:rPr lang="en-US" sz="2400" dirty="0">
                <a:latin typeface="Avenir Light" panose="020B0402020203020204" pitchFamily="34" charset="77"/>
              </a:rPr>
              <a:t>Compiled historical documents from Quaker leaders speaking to the connection between Quakerism and the outdoors</a:t>
            </a:r>
          </a:p>
          <a:p>
            <a:pPr marL="800100" lvl="1" indent="-342900" algn="l">
              <a:buFont typeface="Arial" panose="020B0604020202020204" pitchFamily="34" charset="0"/>
              <a:buChar char="•"/>
            </a:pPr>
            <a:r>
              <a:rPr lang="en-US" sz="2400" dirty="0">
                <a:latin typeface="Avenir Light" panose="020B0402020203020204" pitchFamily="34" charset="77"/>
              </a:rPr>
              <a:t>Compiled accounts of collective effervescence (community) and affective bonding (personal connection)  as external factors leading to the outdoors as a retention and recruitment tool</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172673" y="73876"/>
            <a:ext cx="9448800"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Methods</a:t>
            </a:r>
          </a:p>
        </p:txBody>
      </p:sp>
    </p:spTree>
    <p:extLst>
      <p:ext uri="{BB962C8B-B14F-4D97-AF65-F5344CB8AC3E}">
        <p14:creationId xmlns:p14="http://schemas.microsoft.com/office/powerpoint/2010/main" val="35154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171977" y="1030310"/>
            <a:ext cx="10782955" cy="5568780"/>
          </a:xfrm>
          <a:solidFill>
            <a:srgbClr val="FFFFFF">
              <a:alpha val="64706"/>
            </a:srgbClr>
          </a:solidFill>
        </p:spPr>
        <p:txBody>
          <a:bodyPr anchor="ctr">
            <a:normAutofit/>
          </a:bodyPr>
          <a:lstStyle/>
          <a:p>
            <a:r>
              <a:rPr lang="en-US" sz="2600" b="1" dirty="0">
                <a:latin typeface="Avenir Light" panose="020B0402020203020204" pitchFamily="34" charset="77"/>
              </a:rPr>
              <a:t>What the data says:</a:t>
            </a:r>
          </a:p>
          <a:p>
            <a:pPr marL="342900" indent="-342900" algn="l">
              <a:buFont typeface="Arial" panose="020B0604020202020204" pitchFamily="34" charset="0"/>
              <a:buChar char="•"/>
            </a:pPr>
            <a:r>
              <a:rPr lang="en-US" dirty="0">
                <a:latin typeface="Avenir Light" panose="020B0402020203020204" pitchFamily="34" charset="77"/>
              </a:rPr>
              <a:t>Survey responses were broken into three groups based on external forces at playing during  people’s first experiences of Quakerism</a:t>
            </a:r>
          </a:p>
          <a:p>
            <a:pPr marL="800100" lvl="1" indent="-342900" algn="l">
              <a:buFont typeface="Arial" panose="020B0604020202020204" pitchFamily="34" charset="0"/>
              <a:buChar char="•"/>
            </a:pPr>
            <a:r>
              <a:rPr lang="en-US" sz="2200" dirty="0">
                <a:latin typeface="Avenir Light" panose="020B0402020203020204" pitchFamily="34" charset="77"/>
              </a:rPr>
              <a:t>From birth retention</a:t>
            </a:r>
          </a:p>
          <a:p>
            <a:pPr marL="800100" lvl="1" indent="-342900" algn="l">
              <a:buFont typeface="Arial" panose="020B0604020202020204" pitchFamily="34" charset="0"/>
              <a:buChar char="•"/>
            </a:pPr>
            <a:r>
              <a:rPr lang="en-US" sz="2200" dirty="0">
                <a:latin typeface="Avenir Light" panose="020B0402020203020204" pitchFamily="34" charset="77"/>
              </a:rPr>
              <a:t>Recruitment from involvement</a:t>
            </a:r>
          </a:p>
          <a:p>
            <a:pPr marL="800100" lvl="1" indent="-342900" algn="l">
              <a:buFont typeface="Arial" panose="020B0604020202020204" pitchFamily="34" charset="0"/>
              <a:buChar char="•"/>
            </a:pPr>
            <a:r>
              <a:rPr lang="en-US" sz="2200" dirty="0">
                <a:latin typeface="Avenir Light" panose="020B0402020203020204" pitchFamily="34" charset="77"/>
              </a:rPr>
              <a:t>Adulthood recruitment</a:t>
            </a:r>
          </a:p>
          <a:p>
            <a:pPr marL="342900" indent="-342900" algn="l">
              <a:buFont typeface="Arial" panose="020B0604020202020204" pitchFamily="34" charset="0"/>
              <a:buChar char="•"/>
            </a:pPr>
            <a:r>
              <a:rPr lang="en-US" dirty="0">
                <a:latin typeface="Avenir Light" panose="020B0402020203020204" pitchFamily="34" charset="77"/>
              </a:rPr>
              <a:t>Trends towards the outdoors as a significant recruitment tool and a less but still significant trend towards the outdoors as a retention tool</a:t>
            </a:r>
          </a:p>
          <a:p>
            <a:pPr marL="342900" indent="-342900" algn="l">
              <a:buFont typeface="Arial" panose="020B0604020202020204" pitchFamily="34" charset="0"/>
              <a:buChar char="•"/>
            </a:pPr>
            <a:r>
              <a:rPr lang="en-US" dirty="0">
                <a:latin typeface="Avenir Light" panose="020B0402020203020204" pitchFamily="34" charset="77"/>
              </a:rPr>
              <a:t>Programming  serves as pathways but is heavily concentrated in younger ages therefore higher rates of first experiences of Quakerism in the outdoors occurs between the ages of 9 and 18</a:t>
            </a:r>
          </a:p>
          <a:p>
            <a:pPr marL="342900" indent="-342900" algn="l">
              <a:buFont typeface="Arial" panose="020B0604020202020204" pitchFamily="34" charset="0"/>
              <a:buChar char="•"/>
            </a:pPr>
            <a:r>
              <a:rPr lang="en-US" dirty="0">
                <a:latin typeface="Avenir Light" panose="020B0402020203020204" pitchFamily="34" charset="77"/>
              </a:rPr>
              <a:t>Indication that community forces and personal connection to other community members serve as an important role in trends towards the outdoors as a useful retention and recruitment tool </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185551" y="60997"/>
            <a:ext cx="9448800"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Survey Data</a:t>
            </a:r>
          </a:p>
        </p:txBody>
      </p:sp>
    </p:spTree>
    <p:extLst>
      <p:ext uri="{BB962C8B-B14F-4D97-AF65-F5344CB8AC3E}">
        <p14:creationId xmlns:p14="http://schemas.microsoft.com/office/powerpoint/2010/main" val="713302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261872" y="1024128"/>
            <a:ext cx="10625328" cy="5574962"/>
          </a:xfrm>
          <a:solidFill>
            <a:srgbClr val="FFFFFF">
              <a:alpha val="64706"/>
            </a:srgbClr>
          </a:solidFill>
        </p:spPr>
        <p:txBody>
          <a:bodyPr anchor="ctr">
            <a:normAutofit/>
          </a:bodyPr>
          <a:lstStyle/>
          <a:p>
            <a:r>
              <a:rPr lang="en-US" sz="2600" b="1" dirty="0">
                <a:latin typeface="Avenir Light" panose="020B0402020203020204" pitchFamily="34" charset="77"/>
              </a:rPr>
              <a:t>Interviews indicated: </a:t>
            </a:r>
          </a:p>
          <a:p>
            <a:pPr marL="342900" indent="-342900" algn="l">
              <a:buFont typeface="Arial" panose="020B0604020202020204" pitchFamily="34" charset="0"/>
              <a:buChar char="•"/>
            </a:pPr>
            <a:r>
              <a:rPr lang="en-US" dirty="0">
                <a:latin typeface="Avenir Light" panose="020B0402020203020204" pitchFamily="34" charset="77"/>
              </a:rPr>
              <a:t>The importance of the outdoors in understanding not only individuals, but also Quakerism</a:t>
            </a:r>
          </a:p>
          <a:p>
            <a:pPr marL="342900" indent="-342900" algn="l">
              <a:buFont typeface="Arial" panose="020B0604020202020204" pitchFamily="34" charset="0"/>
              <a:buChar char="•"/>
            </a:pPr>
            <a:r>
              <a:rPr lang="en-US" dirty="0">
                <a:latin typeface="Avenir Light" panose="020B0402020203020204" pitchFamily="34" charset="77"/>
              </a:rPr>
              <a:t>The importance and attraction of community as a way to connect to these experiences</a:t>
            </a:r>
          </a:p>
          <a:p>
            <a:pPr marL="342900" indent="-342900" algn="l">
              <a:buFont typeface="Arial" panose="020B0604020202020204" pitchFamily="34" charset="0"/>
              <a:buChar char="•"/>
            </a:pPr>
            <a:r>
              <a:rPr lang="en-US" dirty="0">
                <a:latin typeface="Avenir Light" panose="020B0402020203020204" pitchFamily="34" charset="77"/>
              </a:rPr>
              <a:t>That Quakerism, the outdoors, and community, cannot be truly separated and evaluated as such</a:t>
            </a:r>
          </a:p>
          <a:p>
            <a:pPr marL="342900" indent="-342900" algn="l">
              <a:buFont typeface="Arial" panose="020B0604020202020204" pitchFamily="34" charset="0"/>
              <a:buChar char="•"/>
            </a:pPr>
            <a:r>
              <a:rPr lang="en-US" dirty="0">
                <a:latin typeface="Avenir Light" panose="020B0402020203020204" pitchFamily="34" charset="77"/>
              </a:rPr>
              <a:t>That the Quaker testimonies encourage closeness to the natural world and that these experience foster faith experiences</a:t>
            </a:r>
          </a:p>
          <a:p>
            <a:pPr marL="342900" indent="-342900" algn="l">
              <a:buFont typeface="Arial" panose="020B0604020202020204" pitchFamily="34" charset="0"/>
              <a:buChar char="•"/>
            </a:pPr>
            <a:r>
              <a:rPr lang="en-US" dirty="0">
                <a:latin typeface="Avenir Light" panose="020B0402020203020204" pitchFamily="34" charset="77"/>
              </a:rPr>
              <a:t>That because of all of these factors, outdoor programming can be used to draw people into the community and therefore closer to the faith</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155944" y="57906"/>
            <a:ext cx="11731256"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Intentions</a:t>
            </a:r>
          </a:p>
        </p:txBody>
      </p:sp>
    </p:spTree>
    <p:extLst>
      <p:ext uri="{BB962C8B-B14F-4D97-AF65-F5344CB8AC3E}">
        <p14:creationId xmlns:p14="http://schemas.microsoft.com/office/powerpoint/2010/main" val="353804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146220" y="1056068"/>
            <a:ext cx="10766738" cy="5543022"/>
          </a:xfrm>
          <a:solidFill>
            <a:srgbClr val="FFFFFF">
              <a:alpha val="64706"/>
            </a:srgbClr>
          </a:solidFill>
        </p:spPr>
        <p:txBody>
          <a:bodyPr anchor="ctr">
            <a:normAutofit/>
          </a:bodyPr>
          <a:lstStyle/>
          <a:p>
            <a:r>
              <a:rPr lang="en-US" sz="2600" b="1" dirty="0">
                <a:latin typeface="Avenir Light" panose="020B0402020203020204" pitchFamily="34" charset="77"/>
              </a:rPr>
              <a:t>External Factors:</a:t>
            </a:r>
          </a:p>
          <a:p>
            <a:pPr marL="342900" indent="-342900" algn="l">
              <a:buFont typeface="Arial" panose="020B0604020202020204" pitchFamily="34" charset="0"/>
              <a:buChar char="•"/>
            </a:pPr>
            <a:r>
              <a:rPr lang="en-US" dirty="0">
                <a:latin typeface="Avenir Light" panose="020B0402020203020204" pitchFamily="34" charset="77"/>
              </a:rPr>
              <a:t>There are proven positive psychological impacts of the outdoors and Nature on personal  </a:t>
            </a:r>
          </a:p>
          <a:p>
            <a:pPr marL="800100" lvl="1" indent="-342900" algn="l">
              <a:buFont typeface="Arial" panose="020B0604020202020204" pitchFamily="34" charset="0"/>
              <a:buChar char="•"/>
            </a:pPr>
            <a:r>
              <a:rPr lang="en-US" sz="2200" dirty="0">
                <a:latin typeface="Avenir Light" panose="020B0402020203020204" pitchFamily="34" charset="77"/>
              </a:rPr>
              <a:t>Improves mental health</a:t>
            </a:r>
          </a:p>
          <a:p>
            <a:pPr marL="800100" lvl="1" indent="-342900" algn="l">
              <a:buFont typeface="Arial" panose="020B0604020202020204" pitchFamily="34" charset="0"/>
              <a:buChar char="•"/>
            </a:pPr>
            <a:r>
              <a:rPr lang="en-US" sz="2200" dirty="0">
                <a:latin typeface="Avenir Light" panose="020B0402020203020204" pitchFamily="34" charset="77"/>
              </a:rPr>
              <a:t>Fosters connection building</a:t>
            </a:r>
          </a:p>
          <a:p>
            <a:pPr marL="800100" lvl="1" indent="-342900" algn="l">
              <a:buFont typeface="Arial" panose="020B0604020202020204" pitchFamily="34" charset="0"/>
              <a:buChar char="•"/>
            </a:pPr>
            <a:r>
              <a:rPr lang="en-US" sz="2200" dirty="0">
                <a:latin typeface="Avenir Light" panose="020B0402020203020204" pitchFamily="34" charset="77"/>
              </a:rPr>
              <a:t>Over-whelming feelings of peace and connection</a:t>
            </a:r>
          </a:p>
          <a:p>
            <a:pPr marL="342900" indent="-342900" algn="l">
              <a:buFont typeface="Arial" panose="020B0604020202020204" pitchFamily="34" charset="0"/>
              <a:buChar char="•"/>
            </a:pPr>
            <a:r>
              <a:rPr lang="en-US" dirty="0">
                <a:latin typeface="Avenir Light" panose="020B0402020203020204" pitchFamily="34" charset="77"/>
              </a:rPr>
              <a:t>Affective bonding, or personal connections, make individuals more likely to identify with a faith or group</a:t>
            </a:r>
          </a:p>
          <a:p>
            <a:pPr marL="342900" indent="-342900" algn="l">
              <a:buFont typeface="Arial" panose="020B0604020202020204" pitchFamily="34" charset="0"/>
              <a:buChar char="•"/>
            </a:pPr>
            <a:r>
              <a:rPr lang="en-US" dirty="0">
                <a:latin typeface="Avenir Light" panose="020B0402020203020204" pitchFamily="34" charset="77"/>
              </a:rPr>
              <a:t>Collective effervescence, or connection and affection for a community, serves as a uniting factor that is attractive to individuals and serves as an additional factor in retention</a:t>
            </a:r>
          </a:p>
          <a:p>
            <a:pPr marL="342900" indent="-342900" algn="l">
              <a:buFont typeface="Arial" panose="020B0604020202020204" pitchFamily="34" charset="0"/>
              <a:buChar char="•"/>
            </a:pPr>
            <a:endParaRPr lang="en-US" dirty="0">
              <a:latin typeface="Bell MT" panose="02020503060305020303" pitchFamily="18" charset="77"/>
            </a:endParaRP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230372" y="73876"/>
            <a:ext cx="11731256"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External Factors </a:t>
            </a:r>
          </a:p>
        </p:txBody>
      </p:sp>
    </p:spTree>
    <p:extLst>
      <p:ext uri="{BB962C8B-B14F-4D97-AF65-F5344CB8AC3E}">
        <p14:creationId xmlns:p14="http://schemas.microsoft.com/office/powerpoint/2010/main" val="214978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262130" y="1043189"/>
            <a:ext cx="10625070" cy="5555901"/>
          </a:xfrm>
          <a:solidFill>
            <a:srgbClr val="FFFFFF">
              <a:alpha val="64706"/>
            </a:srgbClr>
          </a:solidFill>
        </p:spPr>
        <p:txBody>
          <a:bodyPr anchor="ctr">
            <a:normAutofit lnSpcReduction="10000"/>
          </a:bodyPr>
          <a:lstStyle/>
          <a:p>
            <a:r>
              <a:rPr lang="en-US" sz="2600" b="1" dirty="0">
                <a:latin typeface="Avenir Light" panose="020B0402020203020204" pitchFamily="34" charset="77"/>
              </a:rPr>
              <a:t>Previously defined as:</a:t>
            </a:r>
          </a:p>
          <a:p>
            <a:pPr marL="342900" indent="-342900" algn="l">
              <a:buFont typeface="Arial" panose="020B0604020202020204" pitchFamily="34" charset="0"/>
              <a:buChar char="•"/>
            </a:pPr>
            <a:r>
              <a:rPr lang="en-US" sz="2200" dirty="0">
                <a:latin typeface="Avenir Light" panose="020B0402020203020204" pitchFamily="34" charset="77"/>
              </a:rPr>
              <a:t>“</a:t>
            </a:r>
            <a:r>
              <a:rPr lang="en-US" dirty="0">
                <a:latin typeface="Avenir Light" panose="020B0402020203020204" pitchFamily="34" charset="77"/>
              </a:rPr>
              <a:t>A feeling of connection and interrelationship with other people and nature; a heightened sense of awareness and elevated consciousness beyond the everyday and corporeal world; cognitive and affective dimensions of human understandings embracing peace, tranquility, harmony, happiness, awe, wonder, and humbleness; and the possible presence of religious meaning and explanation.” (Ashley, 2007)</a:t>
            </a:r>
          </a:p>
          <a:p>
            <a:r>
              <a:rPr lang="en-US" sz="2600" b="1" dirty="0">
                <a:latin typeface="Avenir Light" panose="020B0402020203020204" pitchFamily="34" charset="77"/>
              </a:rPr>
              <a:t>New three-part framework based upon this definition and others, as well as personal accounts from surveys and interviews:</a:t>
            </a:r>
          </a:p>
          <a:p>
            <a:pPr marL="457200" indent="-457200" algn="l">
              <a:buFont typeface="+mj-lt"/>
              <a:buAutoNum type="arabicPeriod"/>
            </a:pPr>
            <a:r>
              <a:rPr lang="en-US" dirty="0">
                <a:latin typeface="Avenir Light" panose="020B0402020203020204" pitchFamily="34" charset="77"/>
              </a:rPr>
              <a:t>A description of the spaces in which such experiences take place</a:t>
            </a:r>
          </a:p>
          <a:p>
            <a:pPr marL="457200" indent="-457200" algn="l">
              <a:buFont typeface="+mj-lt"/>
              <a:buAutoNum type="arabicPeriod"/>
            </a:pPr>
            <a:r>
              <a:rPr lang="en-US" dirty="0">
                <a:latin typeface="Avenir Light" panose="020B0402020203020204" pitchFamily="34" charset="77"/>
              </a:rPr>
              <a:t>An identification of the relationship between such experiences with self</a:t>
            </a:r>
          </a:p>
          <a:p>
            <a:pPr marL="457200" indent="-457200" algn="l">
              <a:buFont typeface="+mj-lt"/>
              <a:buAutoNum type="arabicPeriod"/>
            </a:pPr>
            <a:r>
              <a:rPr lang="en-US" dirty="0">
                <a:latin typeface="Avenir Light" panose="020B0402020203020204" pitchFamily="34" charset="77"/>
              </a:rPr>
              <a:t>an identification of the benefits of such experiences, both in- and extrinsic</a:t>
            </a:r>
          </a:p>
          <a:p>
            <a:pPr marL="457200" indent="-457200" algn="l">
              <a:buFont typeface="Arial" panose="020B0604020202020204" pitchFamily="34" charset="0"/>
              <a:buChar char="•"/>
            </a:pPr>
            <a:r>
              <a:rPr lang="en-US" dirty="0">
                <a:latin typeface="Avenir Light" panose="020B0402020203020204" pitchFamily="34" charset="77"/>
              </a:rPr>
              <a:t>This new framework allows space for difference of experience as well as perspective to be incorporated into the definition and therefore broader application</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230372" y="67437"/>
            <a:ext cx="11731256"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Wilderness Spirituality</a:t>
            </a:r>
          </a:p>
        </p:txBody>
      </p:sp>
      <p:sp>
        <p:nvSpPr>
          <p:cNvPr id="2" name="TextBox 1">
            <a:extLst>
              <a:ext uri="{FF2B5EF4-FFF2-40B4-BE49-F238E27FC236}">
                <a16:creationId xmlns:a16="http://schemas.microsoft.com/office/drawing/2014/main" id="{3FC801C2-EBE4-EC47-A005-18F5297BEE7B}"/>
              </a:ext>
            </a:extLst>
          </p:cNvPr>
          <p:cNvSpPr txBox="1"/>
          <p:nvPr/>
        </p:nvSpPr>
        <p:spPr>
          <a:xfrm>
            <a:off x="12582144" y="-672998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5977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17A70-C033-C049-9B80-A4D0B2CB9CBF}"/>
              </a:ext>
            </a:extLst>
          </p:cNvPr>
          <p:cNvPicPr>
            <a:picLocks noChangeAspect="1"/>
          </p:cNvPicPr>
          <p:nvPr/>
        </p:nvPicPr>
        <p:blipFill>
          <a:blip r:embed="rId2">
            <a:alphaModFix amt="35000"/>
          </a:blip>
          <a:stretch>
            <a:fillRect/>
          </a:stretch>
        </p:blipFill>
        <p:spPr>
          <a:xfrm>
            <a:off x="0" y="0"/>
            <a:ext cx="12192000" cy="8114110"/>
          </a:xfrm>
          <a:prstGeom prst="rect">
            <a:avLst/>
          </a:prstGeom>
        </p:spPr>
      </p:pic>
      <p:sp>
        <p:nvSpPr>
          <p:cNvPr id="3" name="Subtitle 2">
            <a:extLst>
              <a:ext uri="{FF2B5EF4-FFF2-40B4-BE49-F238E27FC236}">
                <a16:creationId xmlns:a16="http://schemas.microsoft.com/office/drawing/2014/main" id="{78397504-9FB0-3344-9503-8C9108883131}"/>
              </a:ext>
            </a:extLst>
          </p:cNvPr>
          <p:cNvSpPr>
            <a:spLocks noGrp="1"/>
          </p:cNvSpPr>
          <p:nvPr>
            <p:ph type="subTitle" idx="1"/>
          </p:nvPr>
        </p:nvSpPr>
        <p:spPr>
          <a:xfrm>
            <a:off x="1249250" y="1017431"/>
            <a:ext cx="10663707" cy="5581659"/>
          </a:xfrm>
          <a:solidFill>
            <a:srgbClr val="FFFFFF">
              <a:alpha val="64706"/>
            </a:srgbClr>
          </a:solidFill>
        </p:spPr>
        <p:txBody>
          <a:bodyPr anchor="ctr">
            <a:normAutofit fontScale="92500" lnSpcReduction="20000"/>
          </a:bodyPr>
          <a:lstStyle/>
          <a:p>
            <a:r>
              <a:rPr lang="en-US" sz="2600" b="1" dirty="0">
                <a:latin typeface="Avenir Light" panose="020B0402020203020204" pitchFamily="34" charset="77"/>
              </a:rPr>
              <a:t>Conclusions:  </a:t>
            </a:r>
          </a:p>
          <a:p>
            <a:pPr marL="342900" indent="-342900" algn="l">
              <a:buFont typeface="Arial" panose="020B0604020202020204" pitchFamily="34" charset="0"/>
              <a:buChar char="•"/>
            </a:pPr>
            <a:r>
              <a:rPr lang="en-US" sz="2600" dirty="0">
                <a:latin typeface="Avenir Light" panose="020B0402020203020204" pitchFamily="34" charset="77"/>
              </a:rPr>
              <a:t>Experiences of Quakerism in the outdoors foster increased retention and recruitment, particularly in those exposed to such experiences aged 9 to 18</a:t>
            </a:r>
          </a:p>
          <a:p>
            <a:pPr marL="342900" indent="-342900" algn="l">
              <a:buFont typeface="Arial" panose="020B0604020202020204" pitchFamily="34" charset="0"/>
              <a:buChar char="•"/>
            </a:pPr>
            <a:r>
              <a:rPr lang="en-US" sz="2600" dirty="0">
                <a:latin typeface="Avenir Light" panose="020B0402020203020204" pitchFamily="34" charset="77"/>
              </a:rPr>
              <a:t>This is fostered by the space, Quaker testimonies, community, personal connection and the intentions of those shaping and planning such communities</a:t>
            </a:r>
          </a:p>
          <a:p>
            <a:pPr marL="342900" indent="-342900" algn="l">
              <a:buFont typeface="Arial" panose="020B0604020202020204" pitchFamily="34" charset="0"/>
              <a:buChar char="•"/>
            </a:pPr>
            <a:r>
              <a:rPr lang="en-US" sz="2600" dirty="0">
                <a:latin typeface="Avenir Light" panose="020B0402020203020204" pitchFamily="34" charset="77"/>
              </a:rPr>
              <a:t>Broader definition offers a more inclusive approach to wilderness spirituality that offers space for both personal and religious interpretations as well as greater access</a:t>
            </a:r>
          </a:p>
          <a:p>
            <a:r>
              <a:rPr lang="en-US" sz="2600" b="1" dirty="0">
                <a:latin typeface="Avenir Light" panose="020B0402020203020204" pitchFamily="34" charset="77"/>
              </a:rPr>
              <a:t>Further Applications:</a:t>
            </a:r>
          </a:p>
          <a:p>
            <a:pPr marL="342900" indent="-342900" algn="l">
              <a:buFont typeface="Arial" panose="020B0604020202020204" pitchFamily="34" charset="0"/>
              <a:buChar char="•"/>
            </a:pPr>
            <a:r>
              <a:rPr lang="en-US" sz="2600" dirty="0">
                <a:latin typeface="Avenir Light" panose="020B0402020203020204" pitchFamily="34" charset="77"/>
              </a:rPr>
              <a:t>Other faith communities: This would require great consideration of faith specific doctrine in facilitating this positive relationship, but community and personal connection serve as significant cofactors to experiences in the outdoors</a:t>
            </a:r>
          </a:p>
          <a:p>
            <a:pPr marL="342900" indent="-342900" algn="l">
              <a:buFont typeface="Arial" panose="020B0604020202020204" pitchFamily="34" charset="0"/>
              <a:buChar char="•"/>
            </a:pPr>
            <a:r>
              <a:rPr lang="en-US" sz="2600" dirty="0">
                <a:latin typeface="Avenir Light" panose="020B0402020203020204" pitchFamily="34" charset="77"/>
              </a:rPr>
              <a:t>Further application of the definition of wilderness spirituality based on the more open and accessible three-part framework can be done to further pin-point this academic area of interest for many</a:t>
            </a:r>
          </a:p>
        </p:txBody>
      </p:sp>
      <p:sp>
        <p:nvSpPr>
          <p:cNvPr id="7" name="Title 1">
            <a:extLst>
              <a:ext uri="{FF2B5EF4-FFF2-40B4-BE49-F238E27FC236}">
                <a16:creationId xmlns:a16="http://schemas.microsoft.com/office/drawing/2014/main" id="{54C5EB87-980F-1A45-9468-AA2E6DC3B22B}"/>
              </a:ext>
            </a:extLst>
          </p:cNvPr>
          <p:cNvSpPr txBox="1">
            <a:spLocks/>
          </p:cNvSpPr>
          <p:nvPr/>
        </p:nvSpPr>
        <p:spPr>
          <a:xfrm>
            <a:off x="0" y="67437"/>
            <a:ext cx="11731256" cy="908316"/>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Avenir Light" panose="020B0402020203020204" pitchFamily="34" charset="77"/>
                <a:cs typeface="Abadi" panose="020F0502020204030204" pitchFamily="34" charset="0"/>
              </a:rPr>
              <a:t>Conclusions and Looking Forward</a:t>
            </a:r>
          </a:p>
        </p:txBody>
      </p:sp>
      <p:sp>
        <p:nvSpPr>
          <p:cNvPr id="2" name="TextBox 1">
            <a:extLst>
              <a:ext uri="{FF2B5EF4-FFF2-40B4-BE49-F238E27FC236}">
                <a16:creationId xmlns:a16="http://schemas.microsoft.com/office/drawing/2014/main" id="{3FC801C2-EBE4-EC47-A005-18F5297BEE7B}"/>
              </a:ext>
            </a:extLst>
          </p:cNvPr>
          <p:cNvSpPr txBox="1"/>
          <p:nvPr/>
        </p:nvSpPr>
        <p:spPr>
          <a:xfrm>
            <a:off x="12582144" y="-672998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61757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1089</Words>
  <Application>Microsoft Macintosh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 Light</vt:lpstr>
      <vt:lpstr>Avenir Light Oblique</vt:lpstr>
      <vt:lpstr>Bell MT</vt:lpstr>
      <vt:lpstr>Calibri</vt:lpstr>
      <vt:lpstr>Calibri Light</vt:lpstr>
      <vt:lpstr>Office Theme</vt:lpstr>
      <vt:lpstr>PowerPoint Presentation</vt:lpstr>
      <vt:lpstr>PowerPoint Presentation</vt:lpstr>
      <vt:lpstr>Quakerism and the Outdoors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Elise Nikolich</dc:creator>
  <cp:lastModifiedBy>Elise Nikolich</cp:lastModifiedBy>
  <cp:revision>6</cp:revision>
  <dcterms:created xsi:type="dcterms:W3CDTF">2019-11-18T17:53:59Z</dcterms:created>
  <dcterms:modified xsi:type="dcterms:W3CDTF">2020-04-30T21:41:52Z</dcterms:modified>
</cp:coreProperties>
</file>